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0"/>
  </p:notesMasterIdLst>
  <p:sldIdLst>
    <p:sldId id="299" r:id="rId2"/>
    <p:sldId id="317" r:id="rId3"/>
    <p:sldId id="333" r:id="rId4"/>
    <p:sldId id="334" r:id="rId5"/>
    <p:sldId id="326" r:id="rId6"/>
    <p:sldId id="327" r:id="rId7"/>
    <p:sldId id="328" r:id="rId8"/>
    <p:sldId id="335" r:id="rId9"/>
    <p:sldId id="318" r:id="rId10"/>
    <p:sldId id="319" r:id="rId11"/>
    <p:sldId id="320" r:id="rId12"/>
    <p:sldId id="324" r:id="rId13"/>
    <p:sldId id="329" r:id="rId14"/>
    <p:sldId id="325" r:id="rId15"/>
    <p:sldId id="330" r:id="rId16"/>
    <p:sldId id="332" r:id="rId17"/>
    <p:sldId id="303" r:id="rId18"/>
    <p:sldId id="272" r:id="rId19"/>
  </p:sldIdLst>
  <p:sldSz cx="12192000" cy="6858000"/>
  <p:notesSz cx="9144000" cy="68580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08" userDrawn="1">
          <p15:clr>
            <a:srgbClr val="A4A3A4"/>
          </p15:clr>
        </p15:guide>
        <p15:guide id="2" pos="32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66939" autoAdjust="0"/>
  </p:normalViewPr>
  <p:slideViewPr>
    <p:cSldViewPr snapToGrid="0" showGuides="1">
      <p:cViewPr varScale="1">
        <p:scale>
          <a:sx n="83" d="100"/>
          <a:sy n="83" d="100"/>
        </p:scale>
        <p:origin x="2280" y="200"/>
      </p:cViewPr>
      <p:guideLst>
        <p:guide orient="horz" pos="2808"/>
        <p:guide pos="3216"/>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9d42f60343ac85f0cc61727bcc011a9">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noProof="0" strike="noStrike" sz="1400" u="none">
                <a:solidFill>
                  <a:srgbClr val="000000"/>
                </a:solidFill>
                <a:effectLst/>
                <a:latin charset="0" panose="020F0502020204030203" pitchFamily="34" typeface="Lato"/>
              </a:rPr>
              <a:t>Rapports attendus : indique le nombre d'ensembles de données qui devraient être terminés dans la période spécifiée. Ce nombre est basé sur le nombre d'unités d'organisation, l'ensemble de données auquel il a été attribué, ainsi que sa périodicité.</a:t>
            </a:r>
            <a:endParaRPr dirty="0" lang="en-US" noProof="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90253092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9d9b923736bd22057adfcbfc374b229">
            <a:r>
              <a:rPr dirty="0" lang="en-US" noProof="0"/>
              <a:t>Le taux de déclaration, qui indique le nombre de rapports effectifs enregistrés comme étant terminés, divisé par le nombre de rapports attendus, exprimé en pourcentage.</a:t>
            </a: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1076420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8bff9a65d952789eb6f4e08a4ce9aeb">
            <a:r>
              <a:rPr b="0" dirty="0" i="0" lang="en-US" noProof="0" strike="noStrike" sz="1400" u="none">
                <a:solidFill>
                  <a:srgbClr val="000000"/>
                </a:solidFill>
                <a:effectLst/>
                <a:latin charset="0" panose="020F0502020204030203" pitchFamily="34" typeface="Lato"/>
              </a:rPr>
              <a:t>Rapports effectifs dans les délais. Il diffère des rapports effectifs car il ne comptabilise que les rapports qui ont été enregistrés comme étant terminés dans le nombre maximum de jours spécifié après la fin de la période de déclaration. Ce délai est personnalisable et peut être défini pour chaque ensemble de données dans l'outil de gestion des ensembles de données.</a:t>
            </a:r>
            <a:endParaRPr dirty="0" lang="en-US" noProof="0"/>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57733286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a8ae7464327774d5ca15a4f8def4869">
            <a:pPr algn="l" fontAlgn="t" marL="0" rtl="0">
              <a:spcBef>
                <a:spcPts val="0"/>
              </a:spcBef>
              <a:spcAft>
                <a:spcPts val="0"/>
              </a:spcAft>
            </a:pPr>
            <a:r>
              <a:rPr b="0" dirty="0" i="0" lang="en-US" noProof="0" strike="noStrike" sz="1400" u="none">
                <a:solidFill>
                  <a:srgbClr val="000000"/>
                </a:solidFill>
                <a:effectLst/>
                <a:latin charset="0" panose="020F0502020204030203" pitchFamily="34" typeface="Lato"/>
              </a:rPr>
              <a:t>Taux de déclaration dans les délais. Ce taux est similaire au taux de déclaration, sauf que seuls les rapports dans les délais sont utilisés comme numérateur au lieu des rapports effectifs.</a:t>
            </a:r>
            <a:endParaRPr b="0" dirty="0" lang="en-US" noProof="0">
              <a:effectLs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102456496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0fb84b22c99e42d866421ba2e51b79">
            <a:r>
              <a:rPr b="0" dirty="0" i="0" lang="en-US" strike="noStrike" sz="1800" u="none">
                <a:solidFill>
                  <a:srgbClr val="000000"/>
                </a:solidFill>
                <a:effectLst/>
                <a:latin charset="0" panose="020F0502020204030203" pitchFamily="34" typeface="Lato"/>
              </a:rPr>
              <a:t>Maintenant que vous comprenez ce que représente le Résumé des Taux de Déclaration, voyons comment créer un Résumé des Taux de Déclaration pour un ensemble de données spécifique. Dans le cadre de cette démonstration, nous souhaitons vérifier l'actualité et la complétude de l'ensemble des données RMNCH dans le district de Insect et les établissements qui en font partie pour les six premiers mois de l'année 2021.</a:t>
            </a: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42218306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8c0dbf4bb778b5e59bb0ac2e091d7ad">
            <a:r>
              <a:rPr dirty="0" lang="en-US" noProof="0"/>
              <a:t>Ouvrez l'application Rapports en la recherchant dans le menu de l'application. Une fois ouverte, vous verrez un menu des différents rapports disponibles. Sélectionnez le Résumé des Taux de Déclaration pour ouvrir la fenêtre des critères.</a:t>
            </a:r>
          </a:p>
          <a:p>
            <a:endParaRPr dirty="0" lang="en-US" noProof="0"/>
          </a:p>
          <a:p txid="6cb1500305b4b034350d6ce2a6bce2ed">
            <a:r>
              <a:rPr dirty="0" lang="en-US" noProof="0"/>
              <a:t>Vous devez ensuite sélectionner les dimensions de votre rapport. Vous pouvez sélectionner les dimensions dans n'importe quel ordre.</a:t>
            </a:r>
          </a:p>
          <a:p>
            <a:endParaRPr dirty="0" lang="en-US" noProof="0"/>
          </a:p>
          <a:p txid="73d102b5e5d6c92786cc63d48dd356b2">
            <a:r>
              <a:rPr dirty="0" lang="en-US" noProof="0"/>
              <a:t>Dans cet exemple, nous allons commencer en sélectionnant l'ensemble de données. Cliquez sur le champ déroulant "Sélectionner un ensemble de données" et choisissez l'ensemble de données dont vous souhaitez visualiser les données.</a:t>
            </a:r>
          </a:p>
          <a:p>
            <a:endParaRPr dirty="0" lang="en-US" noProof="0"/>
          </a:p>
          <a:p txid="ed06644d9a4577bffe76df91d98f1a99">
            <a:r>
              <a:rPr dirty="0" lang="en-US" noProof="0"/>
              <a:t>Dans notre cas, nous allons sélectionner l'ensemble de données RMNCAH. Ensuite, nous allons sélectionner la période pour laquelle vous souhaitez obtenir le rapport.</a:t>
            </a:r>
          </a:p>
          <a:p>
            <a:endParaRPr dirty="0" lang="en-US" noProof="0"/>
          </a:p>
          <a:p txid="73e1021c1cddcec287eab539bf117ef9">
            <a:r>
              <a:rPr dirty="0" lang="en-US" noProof="0"/>
              <a:t>Dans cet exemple, nous voulons générer ce rapport pour les six premiers mois de l'année 2021. Pour cela, nous avons sélectionné le format Semestriel comme période de rapport, l'année 2021 et la période de janvier à juin comme période semestrielle spécifiée.</a:t>
            </a:r>
          </a:p>
          <a:p>
            <a:endParaRPr dirty="0" lang="en-US" noProof="0"/>
          </a:p>
          <a:p txid="dcc955c1d04dd35ccc7ae16da3f0680f">
            <a:r>
              <a:rPr dirty="0" lang="en-US" noProof="0"/>
              <a:t>Comme pour les autres outils de validation des données présentés dans ce cours, il convient de noter que la période sélectionnée ici doit être supérieure ou égale à la période de l'ensemble de données.</a:t>
            </a:r>
          </a:p>
          <a:p>
            <a:endParaRPr dirty="0" lang="en-US" noProof="0"/>
          </a:p>
          <a:p txid="ac630f8227c91435a33d2b3b13661f2d">
            <a:r>
              <a:rPr dirty="0" lang="en-US" noProof="0"/>
              <a:t>Dans ce cas, le Semestre sert de période de récapitulation, car l'ensemble des données du RMNCAH est rempli mensuellement. Enfin, sélectionnez l'unité d'organisation pour laquelle vous souhaitez obtenir le rapport.</a:t>
            </a:r>
          </a:p>
          <a:p>
            <a:endParaRPr dirty="0" lang="en-US" noProof="0"/>
          </a:p>
          <a:p txid="cfde030c0c22c19a47044f449930cec8">
            <a:r>
              <a:rPr dirty="0" lang="en-US" noProof="0"/>
              <a:t>Comme vous pouvez le constater, si nous essayons de sélectionner plusieurs unités d'organisation, cela ne fonctionne pas. Il est possible de sélectionner uniquement une unité d'organisation dans la hiérarchie des unités d'organisation pour ce rapport.</a:t>
            </a:r>
          </a:p>
          <a:p>
            <a:endParaRPr dirty="0" lang="en-US" noProof="0"/>
          </a:p>
          <a:p txid="5e3555cffa1c4e5e7856840cbfc916b4">
            <a:r>
              <a:rPr dirty="0" lang="en-US" noProof="0"/>
              <a:t>Toutefois, il est également possible de générer ce rapport sur un groupe prédéfini d'unités d'organisation. Pour en savoir plus, consultez la documentation du DHIS2.</a:t>
            </a:r>
          </a:p>
          <a:p>
            <a:endParaRPr dirty="0" lang="en-US" noProof="0"/>
          </a:p>
          <a:p txid="e539e1bb4edef29e023490b2e21ec328">
            <a:r>
              <a:rPr dirty="0" lang="en-US" noProof="0"/>
              <a:t>Pour cet exemple, sélectionnons le district de Insect pour voir ce que nous obtenons. Lorsque vous êtes prêt, cliquez sur Obtenir le rapport. Le rapport apparaît sous la fenêtre des critères.</a:t>
            </a:r>
          </a:p>
          <a:p>
            <a:endParaRPr dirty="0" lang="en-US" noProof="0"/>
          </a:p>
          <a:p txid="c27488c192317948a30108e3778eb480">
            <a:r>
              <a:rPr dirty="0" lang="en-US" noProof="0"/>
              <a:t>Examinons-le de plus près. Vous allez voir que le rapport se compose de six colonnes.</a:t>
            </a:r>
          </a:p>
          <a:p>
            <a:endParaRPr dirty="0" lang="en-US" noProof="0"/>
          </a:p>
          <a:p txid="a5bab341d3e3242311cfbb9ddfefe634">
            <a:r>
              <a:rPr dirty="0" lang="en-US" noProof="0"/>
              <a:t>La colonne de gauche répertorie les unités de l'organisation. Notez que tous les établissements du district de Insect sont répertoriés.</a:t>
            </a:r>
          </a:p>
          <a:p>
            <a:endParaRPr dirty="0" lang="en-US" noProof="0"/>
          </a:p>
          <a:p txid="16d0a5913c214fa783dfcfbb9aea678f">
            <a:r>
              <a:rPr dirty="0" lang="en-US" noProof="0"/>
              <a:t>En effet, ce rapport affiche les données de tous les ensembles de données terminés d'une unité d'organisation sélectionnée, y compris tous ses descendants.</a:t>
            </a:r>
          </a:p>
          <a:p>
            <a:endParaRPr dirty="0" lang="en-US" noProof="0"/>
          </a:p>
          <a:p txid="a5dd69926d4900968fabf0b09222bf21">
            <a:r>
              <a:rPr dirty="0" lang="en-US" noProof="0"/>
              <a:t>A savoir, toutes les unités d'organisation qui lui appartiennent au sein de la hiérarchie organisationnelle.</a:t>
            </a:r>
          </a:p>
          <a:p>
            <a:endParaRPr dirty="0" lang="en-US" noProof="0"/>
          </a:p>
          <a:p txid="918e3284a9ebee40b4e80067e80967a5">
            <a:r>
              <a:rPr dirty="0" lang="en-US" noProof="0"/>
              <a:t>Les cinq colonnes suivantes présentent les cinq paramètres dont nous avons parlé plus tôt dans cette vidéo. Rapports effectifs, Rapports attendus, Taux de rapport, Rapports effectifs dans les délais et Taux de rapport dans les délais.</a:t>
            </a:r>
          </a:p>
          <a:p>
            <a:endParaRPr dirty="0" lang="en-US" noProof="0"/>
          </a:p>
          <a:p txid="1209f0f8e96c5a3b2ebafd2b1c1d7e33">
            <a:r>
              <a:rPr dirty="0" lang="en-US" noProof="0"/>
              <a:t>Dans la colonne Rapports attendus, pour le Dispensaire Spider, il est indiqué six. Que signifie ce six ? Nous avons généré un rapport semestriel, qui vérifie un ensemble de données mensuelles.</a:t>
            </a:r>
          </a:p>
          <a:p>
            <a:endParaRPr dirty="0" lang="en-US" noProof="0"/>
          </a:p>
          <a:p txid="262c619242821326c68b868de2ae1236">
            <a:r>
              <a:rPr dirty="0" lang="en-US" noProof="0"/>
              <a:t>Par conséquent, le système s'attend à ce que cet ensemble de données ait été marqué comme étant terminé six fois au cours de cette période de six mois, ce qui correspond à un rapport terminé par mois.</a:t>
            </a:r>
          </a:p>
          <a:p>
            <a:endParaRPr dirty="0" lang="en-US" noProof="0"/>
          </a:p>
          <a:p txid="e6a6b834bbeda963606ed15686b6956e">
            <a:r>
              <a:rPr dirty="0" lang="en-US" noProof="0"/>
              <a:t>Ce rapport peut vous aider à identifier les unités d'organisation qui ne remplissent pas les rapports dans les délais impartis et qui peuvent nécessiter une analyse ou un suivi supplémentaire.</a:t>
            </a:r>
          </a:p>
          <a:p>
            <a:endParaRPr dirty="0" lang="en-US" noProof="0"/>
          </a:p>
          <a:p txid="158d9dd77924e9b327d71f7418ac726e">
            <a:r>
              <a:rPr dirty="0" lang="en-US" noProof="0"/>
              <a:t>Si vous souhaitez partager le rapport en dehors de DHIS2, vous pouvez également télécharger les données dans un fichier XLS ou CSV.</a:t>
            </a: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13472759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9744b8c6f15d8b7430eea1107944d68">
            <a:r>
              <a:rPr dirty="0" lang="en-US" noProof="0"/>
              <a:t>Enfin, les taux de déclaration peuvent également être calculés à l'aide d'autres outils de DHIS2, tels que les tableaux croisés dynamiques de l'application Visualiseur de données, qui offrent une plus grande souplesse, mais dont la configuration nécessite plus d'efforts. Cette option est abordée plus en détail dans le cours sur l'analyse des données de DHIS2.</a:t>
            </a: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153759487"/>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a767d8586265685a64687896ff27f62">
            <a:pPr rtl="0"/>
            <a:r>
              <a:rPr dirty="0" lang="en-US">
                <a:solidFill>
                  <a:srgbClr val="000000"/>
                </a:solidFill>
                <a:sym typeface=""/>
              </a:rPr>
              <a:t>Pour récapituler, l'outil de Résumé des Taux de Déclaration est un moyen simple permettant de vérifier la complétude et le respect des délais d'un ensemble de données. Vous pouvez y accéder à partir de l'application Rapports.</a:t>
            </a:r>
          </a:p>
          <a:p>
            <a:pPr rtl="0"/>
            <a:endParaRPr dirty="0" lang="en-US">
              <a:solidFill>
                <a:srgbClr val="000000"/>
              </a:solidFill>
              <a:sym typeface=""/>
            </a:endParaRPr>
          </a:p>
          <a:p txid="1531d08cdcb583ba695f7e0c3db68eb5">
            <a:pPr rtl="0"/>
            <a:r>
              <a:rPr lang="en-US">
                <a:solidFill>
                  <a:srgbClr val="000000"/>
                </a:solidFill>
                <a:sym typeface=""/>
              </a:rPr>
              <a:t>Après avoir sélectionné les dimensions du rapport, cliquez sur Obtenir le rapport et vous obtiendrez les résultats qui affichent les Rapports effectifs, les Rapports attendus, le Taux de rapport, les Rapports effectifs dans les délais et le Taux de rapport dans les délais pour les ensembles de données, l'unité d'organisation et la période que vous avez sélectionnés.</a:t>
            </a: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2e4f9dc1c18ca4554be166425b00d3a">
            <a:r>
              <a:rPr dirty="0" lang="en-US" noProof="0"/>
              <a:t>Il est essentiel d'obtenir des données de bonne qualité pour prendre des décisions axées sur les données, mais les retards dans la saisie des données peuvent entraîner des lacunes dans l'information qui rendent l'analyse et la prise de décision difficiles.</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266742009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42101484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6b9cfe2bdc8ca4c4971915a9b9446ca">
            <a:r>
              <a:rPr b="0" i="0" lang="en-US" strike="noStrike" sz="1800" u="none">
                <a:solidFill>
                  <a:srgbClr val="000000"/>
                </a:solidFill>
                <a:effectLst/>
                <a:latin charset="0" panose="020F0502020204030203" pitchFamily="34" typeface="Lato"/>
              </a:rPr>
              <a:t>Comment DHIS2 peut-il vous aider à vérifier si vos données sont saisies en temps voulu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043594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98ea3d30ba6c247745b9a20739542bb">
            <a:r>
              <a:rPr dirty="0" lang="en-US" noProof="0"/>
              <a:t>Dans cette vidéo, nous allons voir comment utiliser l'outil Résumé des taux de déclaration dans l'application Rapports pour obtenir ces informations.</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2612512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929d7eef1474eb2560899aad726889b">
            <a:r>
              <a:rPr dirty="0" lang="en-US" noProof="0"/>
              <a:t>Un Résumé des Taux de Déclaration présente des informations sur la soumission d'un ensemble de données pour une unité d'organisation ou un groupe d'unités d'organisation, analysées à travers un ensemble de paramètres de complétude et de respect des délais.</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1616066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76170cffce6f6de428811b1005f5e13">
            <a:r>
              <a:rPr b="0" dirty="0" i="0" lang="en-US" strike="noStrike" sz="1800" u="none">
                <a:solidFill>
                  <a:srgbClr val="000000"/>
                </a:solidFill>
                <a:effectLst/>
                <a:latin charset="0" panose="020F0502020204030203" pitchFamily="34" typeface="Lato"/>
              </a:rPr>
              <a:t>Le Calcul du Taux de Déclaration utilisé dans ce résumé est basé sur les enregistrements des ensembles de données terminés.</a:t>
            </a: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26551065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677c200862c90259b602981efaff7d0">
            <a:r>
              <a:rPr dirty="0" lang="en-US" noProof="0"/>
              <a:t>Précédemment dans ce cours, vous avez appris à marquer un ensemble de données comme étant terminé en cliquant sur le bouton Terminer. C'est ce qui indique à DHIS2 que le formulaire est terminé. Il est donc considéré comme étant terminé en vue du calcul du taux de déclaration.</a:t>
            </a: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273855069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f7ba70a0396e2894d33a65e41289cde">
            <a:pPr algn="l" fontAlgn="t" marL="0" rtl="0">
              <a:spcBef>
                <a:spcPts val="0"/>
              </a:spcBef>
              <a:spcAft>
                <a:spcPts val="0"/>
              </a:spcAft>
            </a:pPr>
            <a:r>
              <a:rPr b="0" dirty="0" lang="en-US">
                <a:effectLst/>
              </a:rPr>
              <a:t>Les cinq paramètres affichés dans le Résumé du Taux de Déclaration sont les suivants : Les rapports effectifs, qui indiquent le nombre d'ensembles de données qui ont été marqués comme étant terminés.</a:t>
            </a: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698598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9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7.png" Type="http://schemas.openxmlformats.org/officeDocument/2006/relationships/image"/><Relationship Id="rId3" Target="../notesSlides/notesSlide10.xml" Type="http://schemas.openxmlformats.org/officeDocument/2006/relationships/notesSlide"/><Relationship Id="rId7" Target="../media/image36.svg" Type="http://schemas.openxmlformats.org/officeDocument/2006/relationships/image"/><Relationship Id="rId2" Target="../slideLayouts/slideLayout6.xml" Type="http://schemas.openxmlformats.org/officeDocument/2006/relationships/slideLayout"/><Relationship Id="rId1" Target="../tags/tag11.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6.xml" Type="http://schemas.openxmlformats.org/officeDocument/2006/relationships/slideLayout"/><Relationship Id="rId1" Target="../tags/tag12.xml" Type="http://schemas.openxmlformats.org/officeDocument/2006/relationships/tags"/><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6.xml" Type="http://schemas.openxmlformats.org/officeDocument/2006/relationships/slideLayout"/><Relationship Id="rId1" Target="../tags/tag13.xml" Type="http://schemas.openxmlformats.org/officeDocument/2006/relationships/tags"/><Relationship Id="rId5" Target="../media/image34.svg" Type="http://schemas.openxmlformats.org/officeDocument/2006/relationships/image"/><Relationship Id="rId4" Target="../media/image3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6.xml" Type="http://schemas.openxmlformats.org/officeDocument/2006/relationships/slideLayout"/><Relationship Id="rId1" Target="../tags/tag14.xml" Type="http://schemas.openxmlformats.org/officeDocument/2006/relationships/tags"/><Relationship Id="rId5" Target="../media/image34.svg" Type="http://schemas.openxmlformats.org/officeDocument/2006/relationships/image"/><Relationship Id="rId4" Target="../media/image33.png" Type="http://schemas.openxmlformats.org/officeDocument/2006/relationships/image"/></Relationships>
</file>

<file path=ppt/slides/_rels/slide14.xml.rels><?xml version="1.0" encoding="utf-8"?>
<Relationships xmlns="http://schemas.openxmlformats.org/package/2006/relationships"><Relationship Id="rId8" Target="../media/image29.png" Type="http://schemas.openxmlformats.org/officeDocument/2006/relationships/image"/><Relationship Id="rId3" Target="../notesSlides/notesSlide14.xml" Type="http://schemas.openxmlformats.org/officeDocument/2006/relationships/notesSlide"/><Relationship Id="rId7" Target="../media/image28.svg" Type="http://schemas.openxmlformats.org/officeDocument/2006/relationships/image"/><Relationship Id="rId2" Target="../slideLayouts/slideLayout2.xml" Type="http://schemas.openxmlformats.org/officeDocument/2006/relationships/slideLayout"/><Relationship Id="rId1" Target="../tags/tag15.xml" Type="http://schemas.openxmlformats.org/officeDocument/2006/relationships/tags"/><Relationship Id="rId6" Target="../media/image27.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3.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29.png" Type="http://schemas.openxmlformats.org/officeDocument/2006/relationships/image"/><Relationship Id="rId3" Target="../notesSlides/notesSlide16.xml" Type="http://schemas.openxmlformats.org/officeDocument/2006/relationships/notesSlide"/><Relationship Id="rId7" Target="../media/image28.svg" Type="http://schemas.openxmlformats.org/officeDocument/2006/relationships/image"/><Relationship Id="rId2" Target="../slideLayouts/slideLayout2.xml" Type="http://schemas.openxmlformats.org/officeDocument/2006/relationships/slideLayout"/><Relationship Id="rId1" Target="../tags/tag17.xml" Type="http://schemas.openxmlformats.org/officeDocument/2006/relationships/tags"/><Relationship Id="rId6" Target="../media/image27.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2.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29.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28.svg" Type="http://schemas.openxmlformats.org/officeDocument/2006/relationships/image"/><Relationship Id="rId5" Target="../media/image24.svg" Type="http://schemas.openxmlformats.org/officeDocument/2006/relationships/image"/><Relationship Id="rId15" Target="../media/image34.svg" Type="http://schemas.openxmlformats.org/officeDocument/2006/relationships/image"/><Relationship Id="rId10" Target="../media/image27.png" Type="http://schemas.openxmlformats.org/officeDocument/2006/relationships/image"/><Relationship Id="rId4" Target="../media/image23.png" Type="http://schemas.openxmlformats.org/officeDocument/2006/relationships/image"/><Relationship Id="rId9" Target="../media/image26.svg" Type="http://schemas.openxmlformats.org/officeDocument/2006/relationships/image"/><Relationship Id="rId14" Target="../media/image33.png" Type="http://schemas.openxmlformats.org/officeDocument/2006/relationships/image"/></Relationships>
</file>

<file path=ppt/slides/_rels/slide7.xml.rels><?xml version="1.0" encoding="utf-8"?>
<Relationships xmlns="http://schemas.openxmlformats.org/package/2006/relationships"><Relationship Id="rId8" Target="../media/image29.png" Type="http://schemas.openxmlformats.org/officeDocument/2006/relationships/image"/><Relationship Id="rId3" Target="../notesSlides/notesSlide7.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8.xml" Type="http://schemas.openxmlformats.org/officeDocument/2006/relationships/tags"/><Relationship Id="rId6" Target="../media/image27.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7" Target="../media/image34.svg" Type="http://schemas.openxmlformats.org/officeDocument/2006/relationships/image"/><Relationship Id="rId2" Target="../slideLayouts/slideLayout6.xml" Type="http://schemas.openxmlformats.org/officeDocument/2006/relationships/slideLayout"/><Relationship Id="rId1" Target="../tags/tag9.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34.svg" Type="http://schemas.openxmlformats.org/officeDocument/2006/relationships/image"/><Relationship Id="rId4" Target="../media/image33.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4" y="2466866"/>
            <a:ext cx="11009645"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ad0820ac33fcdd87883f5f7aa9a1918">
            <a:r>
              <a:rPr dirty="0" lang="en-US"/>
              <a:t>Application Rapports : Résumé du Taux de Déclaration</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lang="en-US"/>
              <a:t>Saisie et Validation des données</a:t>
            </a:r>
            <a:endParaRPr dirty="0" lang="en-U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txid="a1a9c1057b288ca7b844b65ba8ab4aad">
            <a:r>
              <a:rPr dirty="0" lang="en-US"/>
              <a:t>5 paramètres du Résumé des Taux de Déclaration</a:t>
            </a:r>
          </a:p>
        </p:txBody>
      </p:sp>
      <p:sp>
        <p:nvSpPr>
          <p:cNvPr id="15" name="TextBox 14">
            <a:extLst>
              <a:ext uri="{FF2B5EF4-FFF2-40B4-BE49-F238E27FC236}">
                <a16:creationId xmlns:a16="http://schemas.microsoft.com/office/drawing/2014/main" id="{DA949976-1566-46FD-A8CE-90C8F65CBE7F}"/>
              </a:ext>
            </a:extLst>
          </p:cNvPr>
          <p:cNvSpPr txBox="1"/>
          <p:nvPr/>
        </p:nvSpPr>
        <p:spPr>
          <a:xfrm>
            <a:off x="2165350" y="1866900"/>
            <a:ext cx="3149600" cy="461665"/>
          </a:xfrm>
          <a:prstGeom prst="rect">
            <a:avLst/>
          </a:prstGeom>
          <a:noFill/>
        </p:spPr>
        <p:txBody>
          <a:bodyPr rtlCol="0" wrap="square">
            <a:spAutoFit/>
          </a:bodyPr>
          <a:lstStyle/>
          <a:p txid="731625cf15c63404065bb329d4ed3882">
            <a:pPr algn="l" indent="-457200" marL="457200">
              <a:buClr>
                <a:srgbClr val="008CCF"/>
              </a:buClr>
              <a:buFont typeface="+mj-lt"/>
              <a:buAutoNum type="arabicPeriod"/>
            </a:pPr>
            <a:r>
              <a:rPr dirty="0" lang="en-US" sz="2400"/>
              <a:t>Rapports effectifs</a:t>
            </a:r>
          </a:p>
        </p:txBody>
      </p:sp>
      <p:pic>
        <p:nvPicPr>
          <p:cNvPr descr="Arrow: Straight with solid fill" id="16" name="Graphic 15">
            <a:extLst>
              <a:ext uri="{FF2B5EF4-FFF2-40B4-BE49-F238E27FC236}">
                <a16:creationId xmlns:a16="http://schemas.microsoft.com/office/drawing/2014/main" id="{C85854C4-76B1-4CE2-93C5-88A4944DA3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2487204"/>
            <a:ext cx="914400" cy="914400"/>
          </a:xfrm>
          <a:prstGeom prst="rect">
            <a:avLst/>
          </a:prstGeom>
        </p:spPr>
      </p:pic>
      <p:sp>
        <p:nvSpPr>
          <p:cNvPr id="17" name="TextBox 16">
            <a:extLst>
              <a:ext uri="{FF2B5EF4-FFF2-40B4-BE49-F238E27FC236}">
                <a16:creationId xmlns:a16="http://schemas.microsoft.com/office/drawing/2014/main" id="{6C12F829-9572-4691-A4B8-262DCB402E69}"/>
              </a:ext>
            </a:extLst>
          </p:cNvPr>
          <p:cNvSpPr txBox="1"/>
          <p:nvPr/>
        </p:nvSpPr>
        <p:spPr>
          <a:xfrm>
            <a:off x="6621641" y="1723935"/>
            <a:ext cx="3474859" cy="830997"/>
          </a:xfrm>
          <a:prstGeom prst="rect">
            <a:avLst/>
          </a:prstGeom>
          <a:noFill/>
        </p:spPr>
        <p:txBody>
          <a:bodyPr rtlCol="0" wrap="square">
            <a:spAutoFit/>
          </a:bodyPr>
          <a:lstStyle/>
          <a:p txid="bcc67d239723a0f39bdd78ce227c812d">
            <a:pPr algn="l">
              <a:buClr>
                <a:srgbClr val="008CCF"/>
              </a:buClr>
            </a:pPr>
            <a:r>
              <a:rPr dirty="0" lang="en-US" sz="2400"/>
              <a:t># Nombre d'ensembles de données marqués comme étant terminés</a:t>
            </a:r>
          </a:p>
        </p:txBody>
      </p:sp>
      <p:sp>
        <p:nvSpPr>
          <p:cNvPr id="23" name="TextBox 22">
            <a:extLst>
              <a:ext uri="{FF2B5EF4-FFF2-40B4-BE49-F238E27FC236}">
                <a16:creationId xmlns:a16="http://schemas.microsoft.com/office/drawing/2014/main" id="{DBE617C7-4E2A-42A2-B764-67AD66FA11EE}"/>
              </a:ext>
            </a:extLst>
          </p:cNvPr>
          <p:cNvSpPr txBox="1"/>
          <p:nvPr/>
        </p:nvSpPr>
        <p:spPr>
          <a:xfrm>
            <a:off x="2170993" y="2696640"/>
            <a:ext cx="3149600" cy="830997"/>
          </a:xfrm>
          <a:prstGeom prst="rect">
            <a:avLst/>
          </a:prstGeom>
          <a:noFill/>
        </p:spPr>
        <p:txBody>
          <a:bodyPr rtlCol="0" wrap="square">
            <a:spAutoFit/>
          </a:bodyPr>
          <a:lstStyle/>
          <a:p txid="b22a7f3f93e62430fb330bd78336cc22">
            <a:pPr algn="l" indent="-457200" marL="457200">
              <a:buClr>
                <a:srgbClr val="008CCF"/>
              </a:buClr>
              <a:buFont typeface="+mj-lt"/>
              <a:buAutoNum startAt="2" type="arabicPeriod"/>
            </a:pPr>
            <a:r>
              <a:rPr dirty="0" lang="en-US" sz="2400"/>
              <a:t>Rapports attendus</a:t>
            </a:r>
          </a:p>
        </p:txBody>
      </p:sp>
      <p:sp>
        <p:nvSpPr>
          <p:cNvPr id="24" name="TextBox 23">
            <a:extLst>
              <a:ext uri="{FF2B5EF4-FFF2-40B4-BE49-F238E27FC236}">
                <a16:creationId xmlns:a16="http://schemas.microsoft.com/office/drawing/2014/main" id="{DCA05694-7FCE-4E0B-B495-90031FEA4B37}"/>
              </a:ext>
            </a:extLst>
          </p:cNvPr>
          <p:cNvSpPr txBox="1"/>
          <p:nvPr/>
        </p:nvSpPr>
        <p:spPr>
          <a:xfrm>
            <a:off x="6627284" y="2553675"/>
            <a:ext cx="3826227" cy="830997"/>
          </a:xfrm>
          <a:prstGeom prst="rect">
            <a:avLst/>
          </a:prstGeom>
          <a:noFill/>
        </p:spPr>
        <p:txBody>
          <a:bodyPr rtlCol="0" wrap="square">
            <a:spAutoFit/>
          </a:bodyPr>
          <a:lstStyle/>
          <a:p txid="59142143a37dcad491753aa27ab21a2c">
            <a:pPr algn="l">
              <a:buClr>
                <a:srgbClr val="008CCF"/>
              </a:buClr>
            </a:pPr>
            <a:r>
              <a:rPr dirty="0" lang="en-US" sz="2400"/>
              <a:t># Nombre d'ensembles de données attendus au cours d'une période donnée</a:t>
            </a:r>
          </a:p>
        </p:txBody>
      </p:sp>
      <p:pic>
        <p:nvPicPr>
          <p:cNvPr id="6" name="Graphic 5">
            <a:extLst>
              <a:ext uri="{FF2B5EF4-FFF2-40B4-BE49-F238E27FC236}">
                <a16:creationId xmlns:a16="http://schemas.microsoft.com/office/drawing/2014/main" id="{7E64ED59-4F09-4E51-BAE8-4541716389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5436" y="3832110"/>
            <a:ext cx="1356519" cy="1172550"/>
          </a:xfrm>
          <a:prstGeom prst="rect">
            <a:avLst/>
          </a:prstGeom>
        </p:spPr>
      </p:pic>
      <p:pic>
        <p:nvPicPr>
          <p:cNvPr id="8" name="Graphic 7">
            <a:extLst>
              <a:ext uri="{FF2B5EF4-FFF2-40B4-BE49-F238E27FC236}">
                <a16:creationId xmlns:a16="http://schemas.microsoft.com/office/drawing/2014/main" id="{1977F868-B97A-4A65-A95A-67C30ED5CD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1641" y="3714216"/>
            <a:ext cx="964340" cy="1408338"/>
          </a:xfrm>
          <a:prstGeom prst="rect">
            <a:avLst/>
          </a:prstGeom>
        </p:spPr>
      </p:pic>
    </p:spTree>
    <p:custDataLst>
      <p:tags r:id="rId1"/>
    </p:custDataLst>
    <p:extLst>
      <p:ext uri="{BB962C8B-B14F-4D97-AF65-F5344CB8AC3E}">
        <p14:creationId xmlns:p14="http://schemas.microsoft.com/office/powerpoint/2010/main" val="3104931960"/>
      </p:ext>
    </p:extLst>
  </p:cSld>
  <p:clrMapOvr>
    <a:masterClrMapping/>
  </p:clrMapOvr>
  <mc:AlternateContent xmlns:mc="http://schemas.openxmlformats.org/markup-compatibility/2006" xmlns:p159="http://schemas.microsoft.com/office/powerpoint/2015/09/main">
    <mc:Choice Requires="p159">
      <p:transition advTm="18571" spd="slow">
        <p159:morph option="byObject"/>
      </p:transition>
    </mc:Choice>
    <mc:Fallback xmlns="">
      <p:transition advTm="1857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500" id="7"/>
                                        <p:tgtEl>
                                          <p:spTgt spid="2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8"/>
                                        </p:tgtEl>
                                        <p:attrNameLst>
                                          <p:attrName>style.visibility</p:attrName>
                                        </p:attrNameLst>
                                      </p:cBhvr>
                                      <p:to>
                                        <p:strVal val="visible"/>
                                      </p:to>
                                    </p:set>
                                    <p:animEffect filter="fade"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txid="a1a9c1057b288ca7b844b65ba8ab4aad">
            <a:r>
              <a:rPr dirty="0" lang="en-US"/>
              <a:t>5 paramètres du Résumé des Taux de Déclaration</a:t>
            </a:r>
          </a:p>
        </p:txBody>
      </p:sp>
      <p:sp>
        <p:nvSpPr>
          <p:cNvPr id="9" name="TextBox 8">
            <a:extLst>
              <a:ext uri="{FF2B5EF4-FFF2-40B4-BE49-F238E27FC236}">
                <a16:creationId xmlns:a16="http://schemas.microsoft.com/office/drawing/2014/main" id="{766E4E3E-EB8D-494B-8477-833E3B35B6C8}"/>
              </a:ext>
            </a:extLst>
          </p:cNvPr>
          <p:cNvSpPr txBox="1"/>
          <p:nvPr/>
        </p:nvSpPr>
        <p:spPr>
          <a:xfrm>
            <a:off x="2165350" y="1866900"/>
            <a:ext cx="3149600" cy="461665"/>
          </a:xfrm>
          <a:prstGeom prst="rect">
            <a:avLst/>
          </a:prstGeom>
          <a:noFill/>
        </p:spPr>
        <p:txBody>
          <a:bodyPr rtlCol="0" wrap="square">
            <a:spAutoFit/>
          </a:bodyPr>
          <a:lstStyle/>
          <a:p txid="731625cf15c63404065bb329d4ed3882">
            <a:pPr algn="l" indent="-457200" marL="457200">
              <a:buClr>
                <a:srgbClr val="008CCF"/>
              </a:buClr>
              <a:buFont typeface="+mj-lt"/>
              <a:buAutoNum type="arabicPeriod"/>
            </a:pPr>
            <a:r>
              <a:rPr dirty="0" lang="en-US" sz="2400"/>
              <a:t>Rapports effectifs</a:t>
            </a:r>
          </a:p>
        </p:txBody>
      </p:sp>
      <p:pic>
        <p:nvPicPr>
          <p:cNvPr descr="Arrow: Straight with solid fill" id="10" name="Graphic 9">
            <a:extLst>
              <a:ext uri="{FF2B5EF4-FFF2-40B4-BE49-F238E27FC236}">
                <a16:creationId xmlns:a16="http://schemas.microsoft.com/office/drawing/2014/main" id="{16B9A10F-6746-465A-A776-E350913F4C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3333876"/>
            <a:ext cx="914400" cy="914400"/>
          </a:xfrm>
          <a:prstGeom prst="rect">
            <a:avLst/>
          </a:prstGeom>
        </p:spPr>
      </p:pic>
      <p:sp>
        <p:nvSpPr>
          <p:cNvPr id="11" name="TextBox 10">
            <a:extLst>
              <a:ext uri="{FF2B5EF4-FFF2-40B4-BE49-F238E27FC236}">
                <a16:creationId xmlns:a16="http://schemas.microsoft.com/office/drawing/2014/main" id="{9A608860-6002-4394-AA7E-9526C9D83EB1}"/>
              </a:ext>
            </a:extLst>
          </p:cNvPr>
          <p:cNvSpPr txBox="1"/>
          <p:nvPr/>
        </p:nvSpPr>
        <p:spPr>
          <a:xfrm>
            <a:off x="6621641" y="1723935"/>
            <a:ext cx="3474859" cy="830997"/>
          </a:xfrm>
          <a:prstGeom prst="rect">
            <a:avLst/>
          </a:prstGeom>
          <a:noFill/>
        </p:spPr>
        <p:txBody>
          <a:bodyPr rtlCol="0" wrap="square">
            <a:spAutoFit/>
          </a:bodyPr>
          <a:lstStyle/>
          <a:p txid="bcc67d239723a0f39bdd78ce227c812d">
            <a:pPr algn="l">
              <a:buClr>
                <a:srgbClr val="008CCF"/>
              </a:buClr>
            </a:pPr>
            <a:r>
              <a:rPr dirty="0" lang="en-US" sz="2400"/>
              <a:t># Nombre d'ensembles de données marqués comme étant terminés</a:t>
            </a:r>
          </a:p>
        </p:txBody>
      </p:sp>
      <p:sp>
        <p:nvSpPr>
          <p:cNvPr id="12" name="TextBox 11">
            <a:extLst>
              <a:ext uri="{FF2B5EF4-FFF2-40B4-BE49-F238E27FC236}">
                <a16:creationId xmlns:a16="http://schemas.microsoft.com/office/drawing/2014/main" id="{0506D306-4BAA-4AF3-8C6A-A64064C88154}"/>
              </a:ext>
            </a:extLst>
          </p:cNvPr>
          <p:cNvSpPr txBox="1"/>
          <p:nvPr/>
        </p:nvSpPr>
        <p:spPr>
          <a:xfrm>
            <a:off x="2170993" y="2696640"/>
            <a:ext cx="3149600" cy="830997"/>
          </a:xfrm>
          <a:prstGeom prst="rect">
            <a:avLst/>
          </a:prstGeom>
          <a:noFill/>
        </p:spPr>
        <p:txBody>
          <a:bodyPr rtlCol="0" wrap="square">
            <a:spAutoFit/>
          </a:bodyPr>
          <a:lstStyle/>
          <a:p txid="b22a7f3f93e62430fb330bd78336cc22">
            <a:pPr algn="l" indent="-457200" marL="457200">
              <a:buClr>
                <a:srgbClr val="008CCF"/>
              </a:buClr>
              <a:buFont typeface="+mj-lt"/>
              <a:buAutoNum startAt="2" type="arabicPeriod"/>
            </a:pPr>
            <a:r>
              <a:rPr dirty="0" lang="en-US" sz="2400"/>
              <a:t>Rapports attendus</a:t>
            </a:r>
          </a:p>
        </p:txBody>
      </p:sp>
      <p:sp>
        <p:nvSpPr>
          <p:cNvPr id="13" name="TextBox 12">
            <a:extLst>
              <a:ext uri="{FF2B5EF4-FFF2-40B4-BE49-F238E27FC236}">
                <a16:creationId xmlns:a16="http://schemas.microsoft.com/office/drawing/2014/main" id="{E780AA69-EEA7-4E3A-AF1C-C6A8097CCCC4}"/>
              </a:ext>
            </a:extLst>
          </p:cNvPr>
          <p:cNvSpPr txBox="1"/>
          <p:nvPr/>
        </p:nvSpPr>
        <p:spPr>
          <a:xfrm>
            <a:off x="6627284" y="2553675"/>
            <a:ext cx="3826227" cy="830997"/>
          </a:xfrm>
          <a:prstGeom prst="rect">
            <a:avLst/>
          </a:prstGeom>
          <a:noFill/>
        </p:spPr>
        <p:txBody>
          <a:bodyPr rtlCol="0" wrap="square">
            <a:spAutoFit/>
          </a:bodyPr>
          <a:lstStyle/>
          <a:p txid="59142143a37dcad491753aa27ab21a2c">
            <a:pPr algn="l">
              <a:buClr>
                <a:srgbClr val="008CCF"/>
              </a:buClr>
            </a:pPr>
            <a:r>
              <a:rPr dirty="0" lang="en-US" sz="2400"/>
              <a:t># Nombre d'ensembles de données attendus au cours d'une période donnée</a:t>
            </a:r>
          </a:p>
        </p:txBody>
      </p:sp>
      <p:sp>
        <p:nvSpPr>
          <p:cNvPr id="14" name="TextBox 13">
            <a:extLst>
              <a:ext uri="{FF2B5EF4-FFF2-40B4-BE49-F238E27FC236}">
                <a16:creationId xmlns:a16="http://schemas.microsoft.com/office/drawing/2014/main" id="{C38D97A1-3E23-4055-A6C8-741A66347A1A}"/>
              </a:ext>
            </a:extLst>
          </p:cNvPr>
          <p:cNvSpPr txBox="1"/>
          <p:nvPr/>
        </p:nvSpPr>
        <p:spPr>
          <a:xfrm>
            <a:off x="2165347" y="3537669"/>
            <a:ext cx="3149600" cy="461665"/>
          </a:xfrm>
          <a:prstGeom prst="rect">
            <a:avLst/>
          </a:prstGeom>
          <a:noFill/>
        </p:spPr>
        <p:txBody>
          <a:bodyPr rtlCol="0" wrap="square">
            <a:spAutoFit/>
          </a:bodyPr>
          <a:lstStyle/>
          <a:p txid="10678cb42b0a5ccf89e74a5bd16fe10a">
            <a:pPr algn="l" indent="-457200" marL="457200">
              <a:buClr>
                <a:srgbClr val="008CCF"/>
              </a:buClr>
              <a:buFont typeface="+mj-lt"/>
              <a:buAutoNum startAt="3" type="arabicPeriod"/>
            </a:pPr>
            <a:r>
              <a:rPr dirty="0" lang="en-US" sz="2400"/>
              <a:t>Taux de déclaration</a:t>
            </a:r>
          </a:p>
        </p:txBody>
      </p:sp>
      <p:sp>
        <p:nvSpPr>
          <p:cNvPr id="16" name="TextBox 15">
            <a:extLst>
              <a:ext uri="{FF2B5EF4-FFF2-40B4-BE49-F238E27FC236}">
                <a16:creationId xmlns:a16="http://schemas.microsoft.com/office/drawing/2014/main" id="{55F4CB1D-C371-4F32-875A-7F8F97F0404B}"/>
              </a:ext>
            </a:extLst>
          </p:cNvPr>
          <p:cNvSpPr txBox="1"/>
          <p:nvPr/>
        </p:nvSpPr>
        <p:spPr>
          <a:xfrm>
            <a:off x="6621638" y="3394704"/>
            <a:ext cx="2533651" cy="461665"/>
          </a:xfrm>
          <a:prstGeom prst="rect">
            <a:avLst/>
          </a:prstGeom>
          <a:noFill/>
        </p:spPr>
        <p:txBody>
          <a:bodyPr rtlCol="0" wrap="square">
            <a:spAutoFit/>
          </a:bodyPr>
          <a:lstStyle/>
          <a:p txid="731625cf15c63404065bb329d4ed3882">
            <a:pPr algn="l">
              <a:buClr>
                <a:srgbClr val="008CCF"/>
              </a:buClr>
            </a:pPr>
            <a:r>
              <a:rPr dirty="0" lang="en-US" sz="2400"/>
              <a:t>Rapports effectifs</a:t>
            </a:r>
          </a:p>
        </p:txBody>
      </p:sp>
      <p:cxnSp>
        <p:nvCxnSpPr>
          <p:cNvPr id="5" name="Straight Connector 4">
            <a:extLst>
              <a:ext uri="{FF2B5EF4-FFF2-40B4-BE49-F238E27FC236}">
                <a16:creationId xmlns:a16="http://schemas.microsoft.com/office/drawing/2014/main" id="{9B58A1BD-B291-4483-9E2A-F1DA49C71280}"/>
              </a:ext>
            </a:extLst>
          </p:cNvPr>
          <p:cNvCxnSpPr/>
          <p:nvPr/>
        </p:nvCxnSpPr>
        <p:spPr>
          <a:xfrm>
            <a:off x="6705600" y="3833791"/>
            <a:ext cx="2190044" cy="0"/>
          </a:xfrm>
          <a:prstGeom prst="line">
            <a:avLst/>
          </a:prstGeom>
          <a:ln cap="rnd" w="349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2C9D951-F94F-4F7D-8EEB-DCBFDAB585A8}"/>
              </a:ext>
            </a:extLst>
          </p:cNvPr>
          <p:cNvSpPr txBox="1"/>
          <p:nvPr/>
        </p:nvSpPr>
        <p:spPr>
          <a:xfrm>
            <a:off x="6621637" y="3832534"/>
            <a:ext cx="2736852" cy="830997"/>
          </a:xfrm>
          <a:prstGeom prst="rect">
            <a:avLst/>
          </a:prstGeom>
          <a:noFill/>
        </p:spPr>
        <p:txBody>
          <a:bodyPr rtlCol="0" wrap="square">
            <a:spAutoFit/>
          </a:bodyPr>
          <a:lstStyle/>
          <a:p txid="b22a7f3f93e62430fb330bd78336cc22">
            <a:pPr algn="l">
              <a:buClr>
                <a:srgbClr val="008CCF"/>
              </a:buClr>
            </a:pPr>
            <a:r>
              <a:rPr dirty="0" lang="en-US" sz="2400"/>
              <a:t>Rapports attendus</a:t>
            </a:r>
          </a:p>
        </p:txBody>
      </p:sp>
      <p:sp>
        <p:nvSpPr>
          <p:cNvPr id="6" name="TextBox 5">
            <a:extLst>
              <a:ext uri="{FF2B5EF4-FFF2-40B4-BE49-F238E27FC236}">
                <a16:creationId xmlns:a16="http://schemas.microsoft.com/office/drawing/2014/main" id="{4BF89C1C-C36C-4D38-B5C8-82CCCAB95B55}"/>
              </a:ext>
            </a:extLst>
          </p:cNvPr>
          <p:cNvSpPr txBox="1"/>
          <p:nvPr/>
        </p:nvSpPr>
        <p:spPr>
          <a:xfrm>
            <a:off x="9242074" y="3574603"/>
            <a:ext cx="1411111" cy="461665"/>
          </a:xfrm>
          <a:prstGeom prst="rect">
            <a:avLst/>
          </a:prstGeom>
          <a:noFill/>
        </p:spPr>
        <p:txBody>
          <a:bodyPr rtlCol="0" wrap="square">
            <a:spAutoFit/>
          </a:bodyPr>
          <a:lstStyle/>
          <a:p txid="b85da328ef075e0aae02b176f9a002fd">
            <a:pPr algn="l">
              <a:buClr>
                <a:srgbClr val="008CCF"/>
              </a:buClr>
            </a:pPr>
            <a:r>
              <a:rPr dirty="0" lang="en-US">
                <a:solidFill>
                  <a:schemeClr val="accent2"/>
                </a:solidFill>
              </a:rPr>
              <a:t>X</a:t>
            </a:r>
            <a:r>
              <a:rPr dirty="0" lang="en-US" sz="2400">
                <a:solidFill>
                  <a:schemeClr val="accent2"/>
                </a:solidFill>
              </a:rPr>
              <a:t>  100</a:t>
            </a:r>
          </a:p>
        </p:txBody>
      </p:sp>
    </p:spTree>
    <p:custDataLst>
      <p:tags r:id="rId1"/>
    </p:custDataLst>
    <p:extLst>
      <p:ext uri="{BB962C8B-B14F-4D97-AF65-F5344CB8AC3E}">
        <p14:creationId xmlns:p14="http://schemas.microsoft.com/office/powerpoint/2010/main" val="1726055879"/>
      </p:ext>
    </p:extLst>
  </p:cSld>
  <p:clrMapOvr>
    <a:masterClrMapping/>
  </p:clrMapOvr>
  <mc:AlternateContent xmlns:mc="http://schemas.openxmlformats.org/markup-compatibility/2006" xmlns:p159="http://schemas.microsoft.com/office/powerpoint/2015/09/main">
    <mc:Choice Requires="p159">
      <p:transition advTm="11165" spd="slow">
        <p159:morph option="byObject"/>
      </p:transition>
    </mc:Choice>
    <mc:Fallback xmlns="">
      <p:transition advTm="111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500" id="27"/>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4"/>
      <p:bldP grpId="0" spid="16"/>
      <p:bldP grpId="0" spid="18"/>
      <p:bldP grpId="0" spid="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txid="a1a9c1057b288ca7b844b65ba8ab4aad">
            <a:r>
              <a:rPr dirty="0" lang="en-US"/>
              <a:t>5 paramètres du Résumé des Taux de Déclaration</a:t>
            </a:r>
          </a:p>
        </p:txBody>
      </p:sp>
      <p:sp>
        <p:nvSpPr>
          <p:cNvPr id="17" name="TextBox 16">
            <a:extLst>
              <a:ext uri="{FF2B5EF4-FFF2-40B4-BE49-F238E27FC236}">
                <a16:creationId xmlns:a16="http://schemas.microsoft.com/office/drawing/2014/main" id="{11346E28-7053-4664-AB48-5E590B819960}"/>
              </a:ext>
            </a:extLst>
          </p:cNvPr>
          <p:cNvSpPr txBox="1"/>
          <p:nvPr/>
        </p:nvSpPr>
        <p:spPr>
          <a:xfrm>
            <a:off x="2165350" y="1866900"/>
            <a:ext cx="3149600" cy="461665"/>
          </a:xfrm>
          <a:prstGeom prst="rect">
            <a:avLst/>
          </a:prstGeom>
          <a:noFill/>
        </p:spPr>
        <p:txBody>
          <a:bodyPr rtlCol="0" wrap="square">
            <a:spAutoFit/>
          </a:bodyPr>
          <a:lstStyle/>
          <a:p txid="731625cf15c63404065bb329d4ed3882">
            <a:pPr algn="l" indent="-457200" marL="457200">
              <a:buClr>
                <a:srgbClr val="008CCF"/>
              </a:buClr>
              <a:buFont typeface="+mj-lt"/>
              <a:buAutoNum type="arabicPeriod"/>
            </a:pPr>
            <a:r>
              <a:rPr dirty="0" lang="en-US" sz="2400"/>
              <a:t>Rapports effectifs</a:t>
            </a:r>
          </a:p>
        </p:txBody>
      </p:sp>
      <p:pic>
        <p:nvPicPr>
          <p:cNvPr descr="Arrow: Straight with solid fill" id="18" name="Graphic 17">
            <a:extLst>
              <a:ext uri="{FF2B5EF4-FFF2-40B4-BE49-F238E27FC236}">
                <a16:creationId xmlns:a16="http://schemas.microsoft.com/office/drawing/2014/main" id="{7FEA1E2F-0B30-4EBC-BA56-A98F926C0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4112812"/>
            <a:ext cx="914400" cy="914400"/>
          </a:xfrm>
          <a:prstGeom prst="rect">
            <a:avLst/>
          </a:prstGeom>
        </p:spPr>
      </p:pic>
      <p:sp>
        <p:nvSpPr>
          <p:cNvPr id="21" name="TextBox 20">
            <a:extLst>
              <a:ext uri="{FF2B5EF4-FFF2-40B4-BE49-F238E27FC236}">
                <a16:creationId xmlns:a16="http://schemas.microsoft.com/office/drawing/2014/main" id="{C3934B08-1087-4EA0-ACEB-5BE251F7D38E}"/>
              </a:ext>
            </a:extLst>
          </p:cNvPr>
          <p:cNvSpPr txBox="1"/>
          <p:nvPr/>
        </p:nvSpPr>
        <p:spPr>
          <a:xfrm>
            <a:off x="6621641" y="1723935"/>
            <a:ext cx="3474859" cy="830997"/>
          </a:xfrm>
          <a:prstGeom prst="rect">
            <a:avLst/>
          </a:prstGeom>
          <a:noFill/>
        </p:spPr>
        <p:txBody>
          <a:bodyPr rtlCol="0" wrap="square">
            <a:spAutoFit/>
          </a:bodyPr>
          <a:lstStyle/>
          <a:p txid="bcc67d239723a0f39bdd78ce227c812d">
            <a:pPr algn="l">
              <a:buClr>
                <a:srgbClr val="008CCF"/>
              </a:buClr>
            </a:pPr>
            <a:r>
              <a:rPr dirty="0" lang="en-US" sz="2400"/>
              <a:t># Nombre d'ensembles de données marqués comme étant terminés</a:t>
            </a:r>
          </a:p>
        </p:txBody>
      </p:sp>
      <p:sp>
        <p:nvSpPr>
          <p:cNvPr id="23" name="TextBox 22">
            <a:extLst>
              <a:ext uri="{FF2B5EF4-FFF2-40B4-BE49-F238E27FC236}">
                <a16:creationId xmlns:a16="http://schemas.microsoft.com/office/drawing/2014/main" id="{FFCAFDEB-5B14-4179-986F-C5125B9CE8C6}"/>
              </a:ext>
            </a:extLst>
          </p:cNvPr>
          <p:cNvSpPr txBox="1"/>
          <p:nvPr/>
        </p:nvSpPr>
        <p:spPr>
          <a:xfrm>
            <a:off x="2170993" y="2696640"/>
            <a:ext cx="3149600" cy="830997"/>
          </a:xfrm>
          <a:prstGeom prst="rect">
            <a:avLst/>
          </a:prstGeom>
          <a:noFill/>
        </p:spPr>
        <p:txBody>
          <a:bodyPr rtlCol="0" wrap="square">
            <a:spAutoFit/>
          </a:bodyPr>
          <a:lstStyle/>
          <a:p txid="b22a7f3f93e62430fb330bd78336cc22">
            <a:pPr algn="l" indent="-457200" marL="457200">
              <a:buClr>
                <a:srgbClr val="008CCF"/>
              </a:buClr>
              <a:buFont typeface="+mj-lt"/>
              <a:buAutoNum startAt="2" type="arabicPeriod"/>
            </a:pPr>
            <a:r>
              <a:rPr dirty="0" lang="en-US" sz="2400"/>
              <a:t>Rapports attendus</a:t>
            </a:r>
          </a:p>
        </p:txBody>
      </p:sp>
      <p:sp>
        <p:nvSpPr>
          <p:cNvPr id="26" name="TextBox 25">
            <a:extLst>
              <a:ext uri="{FF2B5EF4-FFF2-40B4-BE49-F238E27FC236}">
                <a16:creationId xmlns:a16="http://schemas.microsoft.com/office/drawing/2014/main" id="{C7EF29E0-1FD5-4F0B-B5D1-9B696FB752C7}"/>
              </a:ext>
            </a:extLst>
          </p:cNvPr>
          <p:cNvSpPr txBox="1"/>
          <p:nvPr/>
        </p:nvSpPr>
        <p:spPr>
          <a:xfrm>
            <a:off x="6627284" y="2553675"/>
            <a:ext cx="3826227" cy="830997"/>
          </a:xfrm>
          <a:prstGeom prst="rect">
            <a:avLst/>
          </a:prstGeom>
          <a:noFill/>
        </p:spPr>
        <p:txBody>
          <a:bodyPr rtlCol="0" wrap="square">
            <a:spAutoFit/>
          </a:bodyPr>
          <a:lstStyle/>
          <a:p txid="59142143a37dcad491753aa27ab21a2c">
            <a:pPr algn="l">
              <a:buClr>
                <a:srgbClr val="008CCF"/>
              </a:buClr>
            </a:pPr>
            <a:r>
              <a:rPr dirty="0" lang="en-US" sz="2400"/>
              <a:t># Nombre d'ensembles de données attendus au cours d'une période donnée</a:t>
            </a:r>
          </a:p>
        </p:txBody>
      </p:sp>
      <p:sp>
        <p:nvSpPr>
          <p:cNvPr id="27" name="TextBox 26">
            <a:extLst>
              <a:ext uri="{FF2B5EF4-FFF2-40B4-BE49-F238E27FC236}">
                <a16:creationId xmlns:a16="http://schemas.microsoft.com/office/drawing/2014/main" id="{F0480200-68F4-4839-AB3F-9B57743F0550}"/>
              </a:ext>
            </a:extLst>
          </p:cNvPr>
          <p:cNvSpPr txBox="1"/>
          <p:nvPr/>
        </p:nvSpPr>
        <p:spPr>
          <a:xfrm>
            <a:off x="2165347" y="3537669"/>
            <a:ext cx="3149600" cy="461665"/>
          </a:xfrm>
          <a:prstGeom prst="rect">
            <a:avLst/>
          </a:prstGeom>
          <a:noFill/>
        </p:spPr>
        <p:txBody>
          <a:bodyPr rtlCol="0" wrap="square">
            <a:spAutoFit/>
          </a:bodyPr>
          <a:lstStyle/>
          <a:p txid="10678cb42b0a5ccf89e74a5bd16fe10a">
            <a:pPr algn="l" indent="-457200" marL="457200">
              <a:buClr>
                <a:srgbClr val="008CCF"/>
              </a:buClr>
              <a:buFont typeface="+mj-lt"/>
              <a:buAutoNum startAt="3" type="arabicPeriod"/>
            </a:pPr>
            <a:r>
              <a:rPr dirty="0" lang="en-US" sz="2400"/>
              <a:t>Taux de déclaration</a:t>
            </a:r>
          </a:p>
        </p:txBody>
      </p:sp>
      <p:sp>
        <p:nvSpPr>
          <p:cNvPr id="28" name="TextBox 27">
            <a:extLst>
              <a:ext uri="{FF2B5EF4-FFF2-40B4-BE49-F238E27FC236}">
                <a16:creationId xmlns:a16="http://schemas.microsoft.com/office/drawing/2014/main" id="{E9F28649-C168-4C3D-87DD-EA05F7A81EEB}"/>
              </a:ext>
            </a:extLst>
          </p:cNvPr>
          <p:cNvSpPr txBox="1"/>
          <p:nvPr/>
        </p:nvSpPr>
        <p:spPr>
          <a:xfrm>
            <a:off x="6621638" y="3394704"/>
            <a:ext cx="2533651" cy="461665"/>
          </a:xfrm>
          <a:prstGeom prst="rect">
            <a:avLst/>
          </a:prstGeom>
          <a:noFill/>
        </p:spPr>
        <p:txBody>
          <a:bodyPr rtlCol="0" wrap="square">
            <a:spAutoFit/>
          </a:bodyPr>
          <a:lstStyle/>
          <a:p txid="731625cf15c63404065bb329d4ed3882">
            <a:pPr algn="l">
              <a:buClr>
                <a:srgbClr val="008CCF"/>
              </a:buClr>
            </a:pPr>
            <a:r>
              <a:rPr dirty="0" lang="en-US" sz="2400"/>
              <a:t>Rapports effectifs</a:t>
            </a:r>
          </a:p>
        </p:txBody>
      </p:sp>
      <p:cxnSp>
        <p:nvCxnSpPr>
          <p:cNvPr id="29" name="Straight Connector 28">
            <a:extLst>
              <a:ext uri="{FF2B5EF4-FFF2-40B4-BE49-F238E27FC236}">
                <a16:creationId xmlns:a16="http://schemas.microsoft.com/office/drawing/2014/main" id="{8C6693CF-4225-42FC-8849-15BD1B6BA663}"/>
              </a:ext>
            </a:extLst>
          </p:cNvPr>
          <p:cNvCxnSpPr/>
          <p:nvPr/>
        </p:nvCxnSpPr>
        <p:spPr>
          <a:xfrm>
            <a:off x="6705600" y="3833791"/>
            <a:ext cx="2190044" cy="0"/>
          </a:xfrm>
          <a:prstGeom prst="line">
            <a:avLst/>
          </a:prstGeom>
          <a:ln cap="rnd" w="349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755F6F0-C204-4CC0-A020-8667F9CB8F86}"/>
              </a:ext>
            </a:extLst>
          </p:cNvPr>
          <p:cNvSpPr txBox="1"/>
          <p:nvPr/>
        </p:nvSpPr>
        <p:spPr>
          <a:xfrm>
            <a:off x="6621637" y="3832534"/>
            <a:ext cx="2736852" cy="830997"/>
          </a:xfrm>
          <a:prstGeom prst="rect">
            <a:avLst/>
          </a:prstGeom>
          <a:noFill/>
        </p:spPr>
        <p:txBody>
          <a:bodyPr rtlCol="0" wrap="square">
            <a:spAutoFit/>
          </a:bodyPr>
          <a:lstStyle/>
          <a:p txid="b22a7f3f93e62430fb330bd78336cc22">
            <a:pPr algn="l">
              <a:buClr>
                <a:srgbClr val="008CCF"/>
              </a:buClr>
            </a:pPr>
            <a:r>
              <a:rPr dirty="0" lang="en-US" sz="2400"/>
              <a:t>Rapports attendus</a:t>
            </a:r>
          </a:p>
        </p:txBody>
      </p:sp>
      <p:sp>
        <p:nvSpPr>
          <p:cNvPr id="32" name="TextBox 31">
            <a:extLst>
              <a:ext uri="{FF2B5EF4-FFF2-40B4-BE49-F238E27FC236}">
                <a16:creationId xmlns:a16="http://schemas.microsoft.com/office/drawing/2014/main" id="{A097ACD8-6118-4C1A-8D1A-7B27E6344BB3}"/>
              </a:ext>
            </a:extLst>
          </p:cNvPr>
          <p:cNvSpPr txBox="1"/>
          <p:nvPr/>
        </p:nvSpPr>
        <p:spPr>
          <a:xfrm>
            <a:off x="9242074" y="3574603"/>
            <a:ext cx="1411111" cy="461665"/>
          </a:xfrm>
          <a:prstGeom prst="rect">
            <a:avLst/>
          </a:prstGeom>
          <a:noFill/>
        </p:spPr>
        <p:txBody>
          <a:bodyPr rtlCol="0" wrap="square">
            <a:spAutoFit/>
          </a:bodyPr>
          <a:lstStyle/>
          <a:p txid="b85da328ef075e0aae02b176f9a002fd">
            <a:pPr algn="l">
              <a:buClr>
                <a:srgbClr val="008CCF"/>
              </a:buClr>
            </a:pPr>
            <a:r>
              <a:rPr dirty="0" lang="en-US">
                <a:solidFill>
                  <a:schemeClr val="accent2"/>
                </a:solidFill>
              </a:rPr>
              <a:t>X</a:t>
            </a:r>
            <a:r>
              <a:rPr dirty="0" lang="en-US" sz="2400">
                <a:solidFill>
                  <a:schemeClr val="accent2"/>
                </a:solidFill>
              </a:rPr>
              <a:t>  100</a:t>
            </a:r>
          </a:p>
        </p:txBody>
      </p:sp>
      <p:sp>
        <p:nvSpPr>
          <p:cNvPr id="33" name="TextBox 32">
            <a:extLst>
              <a:ext uri="{FF2B5EF4-FFF2-40B4-BE49-F238E27FC236}">
                <a16:creationId xmlns:a16="http://schemas.microsoft.com/office/drawing/2014/main" id="{DC1C3838-16D9-4CDE-8AAC-BF8A4DFA3691}"/>
              </a:ext>
            </a:extLst>
          </p:cNvPr>
          <p:cNvSpPr txBox="1"/>
          <p:nvPr/>
        </p:nvSpPr>
        <p:spPr>
          <a:xfrm>
            <a:off x="2159700" y="4344830"/>
            <a:ext cx="2945699" cy="830997"/>
          </a:xfrm>
          <a:prstGeom prst="rect">
            <a:avLst/>
          </a:prstGeom>
          <a:noFill/>
        </p:spPr>
        <p:txBody>
          <a:bodyPr rtlCol="0" wrap="square">
            <a:spAutoFit/>
          </a:bodyPr>
          <a:lstStyle/>
          <a:p txid="c5fb45b8dc07d44f1114d3556014b436">
            <a:pPr algn="l" indent="-457200" marL="457200">
              <a:buClr>
                <a:srgbClr val="008CCF"/>
              </a:buClr>
              <a:buFont typeface="+mj-lt"/>
              <a:buAutoNum startAt="4" type="arabicPeriod"/>
            </a:pPr>
            <a:r>
              <a:rPr dirty="0" lang="en-US" sz="2400"/>
              <a:t>Rapports effectifs dans les délais</a:t>
            </a:r>
          </a:p>
        </p:txBody>
      </p:sp>
      <p:sp>
        <p:nvSpPr>
          <p:cNvPr id="34" name="TextBox 33">
            <a:extLst>
              <a:ext uri="{FF2B5EF4-FFF2-40B4-BE49-F238E27FC236}">
                <a16:creationId xmlns:a16="http://schemas.microsoft.com/office/drawing/2014/main" id="{C3D753CE-8FDC-47D1-B32B-610A1E453CE9}"/>
              </a:ext>
            </a:extLst>
          </p:cNvPr>
          <p:cNvSpPr txBox="1"/>
          <p:nvPr/>
        </p:nvSpPr>
        <p:spPr>
          <a:xfrm>
            <a:off x="6621638" y="4320384"/>
            <a:ext cx="4043541" cy="830997"/>
          </a:xfrm>
          <a:prstGeom prst="rect">
            <a:avLst/>
          </a:prstGeom>
          <a:noFill/>
        </p:spPr>
        <p:txBody>
          <a:bodyPr rtlCol="0" wrap="square">
            <a:spAutoFit/>
          </a:bodyPr>
          <a:lstStyle/>
          <a:p txid="8a32ee6ada2c75082551e5fcf94b51ec">
            <a:pPr algn="l">
              <a:buClr>
                <a:srgbClr val="008CCF"/>
              </a:buClr>
            </a:pPr>
            <a:r>
              <a:rPr dirty="0" lang="en-US" sz="2400"/>
              <a:t>Rapports enregistrés dans les délais</a:t>
            </a:r>
          </a:p>
        </p:txBody>
      </p:sp>
      <p:sp>
        <p:nvSpPr>
          <p:cNvPr id="6" name="TextBox 5">
            <a:extLst>
              <a:ext uri="{FF2B5EF4-FFF2-40B4-BE49-F238E27FC236}">
                <a16:creationId xmlns:a16="http://schemas.microsoft.com/office/drawing/2014/main" id="{6C51C567-ADF6-4D3F-883D-855478D1808E}"/>
              </a:ext>
            </a:extLst>
          </p:cNvPr>
          <p:cNvSpPr txBox="1"/>
          <p:nvPr/>
        </p:nvSpPr>
        <p:spPr>
          <a:xfrm>
            <a:off x="8440206" y="4953275"/>
            <a:ext cx="3088570" cy="400110"/>
          </a:xfrm>
          <a:prstGeom prst="rect">
            <a:avLst/>
          </a:prstGeom>
          <a:noFill/>
        </p:spPr>
        <p:txBody>
          <a:bodyPr rtlCol="0" wrap="square">
            <a:spAutoFit/>
          </a:bodyPr>
          <a:lstStyle/>
          <a:p txid="cca4376bed119ce3965b05fcdf1d5872">
            <a:pPr algn="ctr">
              <a:buClr>
                <a:srgbClr val="008CCF"/>
              </a:buClr>
            </a:pPr>
            <a:r>
              <a:rPr dirty="0" lang="en-US" sz="2000"/>
              <a:t>Nombre maximum de jours</a:t>
            </a:r>
          </a:p>
        </p:txBody>
      </p:sp>
      <p:sp>
        <p:nvSpPr>
          <p:cNvPr id="35" name="TextBox 34">
            <a:extLst>
              <a:ext uri="{FF2B5EF4-FFF2-40B4-BE49-F238E27FC236}">
                <a16:creationId xmlns:a16="http://schemas.microsoft.com/office/drawing/2014/main" id="{FC74CE41-E5A0-4E0E-850F-47ADDB7D0B23}"/>
              </a:ext>
            </a:extLst>
          </p:cNvPr>
          <p:cNvSpPr txBox="1"/>
          <p:nvPr/>
        </p:nvSpPr>
        <p:spPr>
          <a:xfrm>
            <a:off x="8778875" y="5734241"/>
            <a:ext cx="2393246" cy="707886"/>
          </a:xfrm>
          <a:prstGeom prst="rect">
            <a:avLst/>
          </a:prstGeom>
          <a:noFill/>
        </p:spPr>
        <p:txBody>
          <a:bodyPr rtlCol="0" wrap="square">
            <a:spAutoFit/>
          </a:bodyPr>
          <a:lstStyle/>
          <a:p txid="0797a3bcfe88af2aff2be14c311d9846">
            <a:pPr algn="ctr">
              <a:buClr>
                <a:srgbClr val="008CCF"/>
              </a:buClr>
            </a:pPr>
            <a:r>
              <a:rPr dirty="0" lang="en-US" sz="2000"/>
              <a:t>Personnalisable par ensemble de données</a:t>
            </a:r>
          </a:p>
        </p:txBody>
      </p:sp>
      <p:sp>
        <p:nvSpPr>
          <p:cNvPr id="7" name="Left Brace 6">
            <a:extLst>
              <a:ext uri="{FF2B5EF4-FFF2-40B4-BE49-F238E27FC236}">
                <a16:creationId xmlns:a16="http://schemas.microsoft.com/office/drawing/2014/main" id="{6BC30274-A77C-4813-A571-592E9BD9794F}"/>
              </a:ext>
            </a:extLst>
          </p:cNvPr>
          <p:cNvSpPr/>
          <p:nvPr/>
        </p:nvSpPr>
        <p:spPr>
          <a:xfrm flipV="1" rot="16200000">
            <a:off x="9894666" y="4229709"/>
            <a:ext cx="196550" cy="1124340"/>
          </a:xfrm>
          <a:prstGeom prst="leftBrace">
            <a:avLst>
              <a:gd fmla="val 30696" name="adj1"/>
              <a:gd fmla="val 50000" name="adj2"/>
            </a:avLst>
          </a:prstGeom>
          <a:ln cap="rnd" w="285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pic>
        <p:nvPicPr>
          <p:cNvPr descr="Arrow: Straight with solid fill" id="36" name="Graphic 35">
            <a:extLst>
              <a:ext uri="{FF2B5EF4-FFF2-40B4-BE49-F238E27FC236}">
                <a16:creationId xmlns:a16="http://schemas.microsoft.com/office/drawing/2014/main" id="{13FC6B26-BEE4-4D51-A66B-BF34551889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rot="5400000">
            <a:off x="9716796" y="5127317"/>
            <a:ext cx="461665" cy="733778"/>
          </a:xfrm>
          <a:prstGeom prst="rect">
            <a:avLst/>
          </a:prstGeom>
        </p:spPr>
      </p:pic>
    </p:spTree>
    <p:custDataLst>
      <p:tags r:id="rId1"/>
    </p:custDataLst>
    <p:extLst>
      <p:ext uri="{BB962C8B-B14F-4D97-AF65-F5344CB8AC3E}">
        <p14:creationId xmlns:p14="http://schemas.microsoft.com/office/powerpoint/2010/main" val="1908585784"/>
      </p:ext>
    </p:extLst>
  </p:cSld>
  <p:clrMapOvr>
    <a:masterClrMapping/>
  </p:clrMapOvr>
  <mc:AlternateContent xmlns:mc="http://schemas.openxmlformats.org/markup-compatibility/2006" xmlns:p14="http://schemas.microsoft.com/office/powerpoint/2010/main">
    <mc:Choice Requires="p14">
      <p:transition advTm="23890" p14:dur="2000" spd="slow"/>
    </mc:Choice>
    <mc:Fallback xmlns="">
      <p:transition advTm="2389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4"/>
                                        </p:tgtEl>
                                        <p:attrNameLst>
                                          <p:attrName>style.visibility</p:attrName>
                                        </p:attrNameLst>
                                      </p:cBhvr>
                                      <p:to>
                                        <p:strVal val="visible"/>
                                      </p:to>
                                    </p:set>
                                    <p:animEffect filter="fade" transition="in">
                                      <p:cBhvr>
                                        <p:cTn dur="500" id="12"/>
                                        <p:tgtEl>
                                          <p:spTgt spid="3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7"/>
                                        </p:tgtEl>
                                        <p:attrNameLst>
                                          <p:attrName>style.visibility</p:attrName>
                                        </p:attrNameLst>
                                      </p:cBhvr>
                                      <p:to>
                                        <p:strVal val="visible"/>
                                      </p:to>
                                    </p:set>
                                    <p:animEffect filter="wipe(up)" transition="in">
                                      <p:cBhvr>
                                        <p:cTn dur="500" id="17"/>
                                        <p:tgtEl>
                                          <p:spTgt spid="7"/>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1">
                                  <p:stCondLst>
                                    <p:cond delay="0"/>
                                  </p:stCondLst>
                                  <p:childTnLst>
                                    <p:set>
                                      <p:cBhvr>
                                        <p:cTn dur="1" fill="hold" id="25">
                                          <p:stCondLst>
                                            <p:cond delay="0"/>
                                          </p:stCondLst>
                                        </p:cTn>
                                        <p:tgtEl>
                                          <p:spTgt spid="36"/>
                                        </p:tgtEl>
                                        <p:attrNameLst>
                                          <p:attrName>style.visibility</p:attrName>
                                        </p:attrNameLst>
                                      </p:cBhvr>
                                      <p:to>
                                        <p:strVal val="visible"/>
                                      </p:to>
                                    </p:set>
                                    <p:animEffect filter="wipe(up)" transition="in">
                                      <p:cBhvr>
                                        <p:cTn dur="500" id="26"/>
                                        <p:tgtEl>
                                          <p:spTgt spid="36"/>
                                        </p:tgtEl>
                                      </p:cBhvr>
                                    </p:animEffect>
                                  </p:childTnLst>
                                </p:cTn>
                              </p:par>
                            </p:childTnLst>
                          </p:cTn>
                        </p:par>
                        <p:par>
                          <p:cTn fill="hold" id="27">
                            <p:stCondLst>
                              <p:cond delay="500"/>
                            </p:stCondLst>
                            <p:childTnLst>
                              <p:par>
                                <p:cTn fill="hold" grpId="0" id="28" nodeType="afterEffect" presetClass="entr" presetID="10" presetSubtype="0">
                                  <p:stCondLst>
                                    <p:cond delay="0"/>
                                  </p:stCondLst>
                                  <p:childTnLst>
                                    <p:set>
                                      <p:cBhvr>
                                        <p:cTn dur="1" fill="hold" id="29">
                                          <p:stCondLst>
                                            <p:cond delay="0"/>
                                          </p:stCondLst>
                                        </p:cTn>
                                        <p:tgtEl>
                                          <p:spTgt spid="35"/>
                                        </p:tgtEl>
                                        <p:attrNameLst>
                                          <p:attrName>style.visibility</p:attrName>
                                        </p:attrNameLst>
                                      </p:cBhvr>
                                      <p:to>
                                        <p:strVal val="visible"/>
                                      </p:to>
                                    </p:set>
                                    <p:animEffect filter="fade" transition="in">
                                      <p:cBhvr>
                                        <p:cTn dur="500" id="30"/>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3"/>
      <p:bldP grpId="0" spid="34"/>
      <p:bldP grpId="0" spid="6"/>
      <p:bldP grpId="0" spid="35"/>
      <p:bldP animBg="1" grpId="0" spid="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txid="a1a9c1057b288ca7b844b65ba8ab4aad">
            <a:r>
              <a:rPr dirty="0" lang="en-US"/>
              <a:t>5 paramètres du Résumé des Taux de Déclaration</a:t>
            </a:r>
          </a:p>
        </p:txBody>
      </p:sp>
      <p:sp>
        <p:nvSpPr>
          <p:cNvPr id="27" name="TextBox 26">
            <a:extLst>
              <a:ext uri="{FF2B5EF4-FFF2-40B4-BE49-F238E27FC236}">
                <a16:creationId xmlns:a16="http://schemas.microsoft.com/office/drawing/2014/main" id="{7ED56C26-90C8-438A-A45F-38E0594A021F}"/>
              </a:ext>
            </a:extLst>
          </p:cNvPr>
          <p:cNvSpPr txBox="1"/>
          <p:nvPr/>
        </p:nvSpPr>
        <p:spPr>
          <a:xfrm>
            <a:off x="2165350" y="1866900"/>
            <a:ext cx="3149600" cy="461665"/>
          </a:xfrm>
          <a:prstGeom prst="rect">
            <a:avLst/>
          </a:prstGeom>
          <a:noFill/>
        </p:spPr>
        <p:txBody>
          <a:bodyPr rtlCol="0" wrap="square">
            <a:spAutoFit/>
          </a:bodyPr>
          <a:lstStyle/>
          <a:p txid="731625cf15c63404065bb329d4ed3882">
            <a:pPr algn="l" indent="-457200" marL="457200">
              <a:buClr>
                <a:srgbClr val="008CCF"/>
              </a:buClr>
              <a:buFont typeface="+mj-lt"/>
              <a:buAutoNum type="arabicPeriod"/>
            </a:pPr>
            <a:r>
              <a:rPr dirty="0" lang="en-US" sz="2400"/>
              <a:t>Rapports effectifs</a:t>
            </a:r>
          </a:p>
        </p:txBody>
      </p:sp>
      <p:sp>
        <p:nvSpPr>
          <p:cNvPr id="28" name="TextBox 27">
            <a:extLst>
              <a:ext uri="{FF2B5EF4-FFF2-40B4-BE49-F238E27FC236}">
                <a16:creationId xmlns:a16="http://schemas.microsoft.com/office/drawing/2014/main" id="{5CC31B5F-D92A-40EB-BF1B-99A90A30F216}"/>
              </a:ext>
            </a:extLst>
          </p:cNvPr>
          <p:cNvSpPr txBox="1"/>
          <p:nvPr/>
        </p:nvSpPr>
        <p:spPr>
          <a:xfrm>
            <a:off x="6621641" y="1723935"/>
            <a:ext cx="3474859" cy="830997"/>
          </a:xfrm>
          <a:prstGeom prst="rect">
            <a:avLst/>
          </a:prstGeom>
          <a:noFill/>
        </p:spPr>
        <p:txBody>
          <a:bodyPr rtlCol="0" wrap="square">
            <a:spAutoFit/>
          </a:bodyPr>
          <a:lstStyle/>
          <a:p txid="bcc67d239723a0f39bdd78ce227c812d">
            <a:pPr algn="l">
              <a:buClr>
                <a:srgbClr val="008CCF"/>
              </a:buClr>
            </a:pPr>
            <a:r>
              <a:rPr dirty="0" lang="en-US" sz="2400"/>
              <a:t># Nombre d'ensembles de données marqués comme étant terminés</a:t>
            </a:r>
          </a:p>
        </p:txBody>
      </p:sp>
      <p:sp>
        <p:nvSpPr>
          <p:cNvPr id="29" name="TextBox 28">
            <a:extLst>
              <a:ext uri="{FF2B5EF4-FFF2-40B4-BE49-F238E27FC236}">
                <a16:creationId xmlns:a16="http://schemas.microsoft.com/office/drawing/2014/main" id="{3F8A5977-7362-4436-A3A0-CABC7E30978F}"/>
              </a:ext>
            </a:extLst>
          </p:cNvPr>
          <p:cNvSpPr txBox="1"/>
          <p:nvPr/>
        </p:nvSpPr>
        <p:spPr>
          <a:xfrm>
            <a:off x="2170993" y="2696640"/>
            <a:ext cx="3149600" cy="830997"/>
          </a:xfrm>
          <a:prstGeom prst="rect">
            <a:avLst/>
          </a:prstGeom>
          <a:noFill/>
        </p:spPr>
        <p:txBody>
          <a:bodyPr rtlCol="0" wrap="square">
            <a:spAutoFit/>
          </a:bodyPr>
          <a:lstStyle/>
          <a:p txid="b22a7f3f93e62430fb330bd78336cc22">
            <a:pPr algn="l" indent="-457200" marL="457200">
              <a:buClr>
                <a:srgbClr val="008CCF"/>
              </a:buClr>
              <a:buFont typeface="+mj-lt"/>
              <a:buAutoNum startAt="2" type="arabicPeriod"/>
            </a:pPr>
            <a:r>
              <a:rPr dirty="0" lang="en-US" sz="2400"/>
              <a:t>Rapports attendus</a:t>
            </a:r>
          </a:p>
        </p:txBody>
      </p:sp>
      <p:sp>
        <p:nvSpPr>
          <p:cNvPr id="30" name="TextBox 29">
            <a:extLst>
              <a:ext uri="{FF2B5EF4-FFF2-40B4-BE49-F238E27FC236}">
                <a16:creationId xmlns:a16="http://schemas.microsoft.com/office/drawing/2014/main" id="{E484DDC2-B4AD-43CA-BEE2-43C04E4B9038}"/>
              </a:ext>
            </a:extLst>
          </p:cNvPr>
          <p:cNvSpPr txBox="1"/>
          <p:nvPr/>
        </p:nvSpPr>
        <p:spPr>
          <a:xfrm>
            <a:off x="6627284" y="2553675"/>
            <a:ext cx="3826227" cy="830997"/>
          </a:xfrm>
          <a:prstGeom prst="rect">
            <a:avLst/>
          </a:prstGeom>
          <a:noFill/>
        </p:spPr>
        <p:txBody>
          <a:bodyPr rtlCol="0" wrap="square">
            <a:spAutoFit/>
          </a:bodyPr>
          <a:lstStyle/>
          <a:p txid="59142143a37dcad491753aa27ab21a2c">
            <a:pPr algn="l">
              <a:buClr>
                <a:srgbClr val="008CCF"/>
              </a:buClr>
            </a:pPr>
            <a:r>
              <a:rPr dirty="0" lang="en-US" sz="2400"/>
              <a:t># Nombre d'ensembles de données attendus au cours d'une période donnée</a:t>
            </a:r>
          </a:p>
        </p:txBody>
      </p:sp>
      <p:sp>
        <p:nvSpPr>
          <p:cNvPr id="33" name="TextBox 32">
            <a:extLst>
              <a:ext uri="{FF2B5EF4-FFF2-40B4-BE49-F238E27FC236}">
                <a16:creationId xmlns:a16="http://schemas.microsoft.com/office/drawing/2014/main" id="{9C64635B-87FA-4F7F-B050-DF26E110134A}"/>
              </a:ext>
            </a:extLst>
          </p:cNvPr>
          <p:cNvSpPr txBox="1"/>
          <p:nvPr/>
        </p:nvSpPr>
        <p:spPr>
          <a:xfrm>
            <a:off x="2165347" y="3537669"/>
            <a:ext cx="3149600" cy="461665"/>
          </a:xfrm>
          <a:prstGeom prst="rect">
            <a:avLst/>
          </a:prstGeom>
          <a:noFill/>
        </p:spPr>
        <p:txBody>
          <a:bodyPr rtlCol="0" wrap="square">
            <a:spAutoFit/>
          </a:bodyPr>
          <a:lstStyle/>
          <a:p txid="10678cb42b0a5ccf89e74a5bd16fe10a">
            <a:pPr algn="l" indent="-457200" marL="457200">
              <a:buClr>
                <a:srgbClr val="008CCF"/>
              </a:buClr>
              <a:buFont typeface="+mj-lt"/>
              <a:buAutoNum startAt="3" type="arabicPeriod"/>
            </a:pPr>
            <a:r>
              <a:rPr dirty="0" lang="en-US" sz="2400"/>
              <a:t>Taux de déclaration</a:t>
            </a:r>
          </a:p>
        </p:txBody>
      </p:sp>
      <p:sp>
        <p:nvSpPr>
          <p:cNvPr id="34" name="TextBox 33">
            <a:extLst>
              <a:ext uri="{FF2B5EF4-FFF2-40B4-BE49-F238E27FC236}">
                <a16:creationId xmlns:a16="http://schemas.microsoft.com/office/drawing/2014/main" id="{DE52E61E-06F9-4716-BF14-FB2CBDDED037}"/>
              </a:ext>
            </a:extLst>
          </p:cNvPr>
          <p:cNvSpPr txBox="1"/>
          <p:nvPr/>
        </p:nvSpPr>
        <p:spPr>
          <a:xfrm>
            <a:off x="6621638" y="3394704"/>
            <a:ext cx="2533651" cy="461665"/>
          </a:xfrm>
          <a:prstGeom prst="rect">
            <a:avLst/>
          </a:prstGeom>
          <a:noFill/>
        </p:spPr>
        <p:txBody>
          <a:bodyPr rtlCol="0" wrap="square">
            <a:spAutoFit/>
          </a:bodyPr>
          <a:lstStyle/>
          <a:p txid="731625cf15c63404065bb329d4ed3882">
            <a:pPr algn="l">
              <a:buClr>
                <a:srgbClr val="008CCF"/>
              </a:buClr>
            </a:pPr>
            <a:r>
              <a:rPr dirty="0" lang="en-US" sz="2400"/>
              <a:t>Rapports effectifs</a:t>
            </a:r>
          </a:p>
        </p:txBody>
      </p:sp>
      <p:cxnSp>
        <p:nvCxnSpPr>
          <p:cNvPr id="35" name="Straight Connector 34">
            <a:extLst>
              <a:ext uri="{FF2B5EF4-FFF2-40B4-BE49-F238E27FC236}">
                <a16:creationId xmlns:a16="http://schemas.microsoft.com/office/drawing/2014/main" id="{E6FE5F3C-4773-48EE-8D68-FBA2ACA2D8F8}"/>
              </a:ext>
            </a:extLst>
          </p:cNvPr>
          <p:cNvCxnSpPr/>
          <p:nvPr/>
        </p:nvCxnSpPr>
        <p:spPr>
          <a:xfrm>
            <a:off x="6705600" y="3833791"/>
            <a:ext cx="2190044" cy="0"/>
          </a:xfrm>
          <a:prstGeom prst="line">
            <a:avLst/>
          </a:prstGeom>
          <a:ln cap="rnd" w="349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6CC3606-D417-497E-8843-B204028CC7CD}"/>
              </a:ext>
            </a:extLst>
          </p:cNvPr>
          <p:cNvSpPr txBox="1"/>
          <p:nvPr/>
        </p:nvSpPr>
        <p:spPr>
          <a:xfrm>
            <a:off x="6621637" y="3832534"/>
            <a:ext cx="2736852" cy="830997"/>
          </a:xfrm>
          <a:prstGeom prst="rect">
            <a:avLst/>
          </a:prstGeom>
          <a:noFill/>
        </p:spPr>
        <p:txBody>
          <a:bodyPr rtlCol="0" wrap="square">
            <a:spAutoFit/>
          </a:bodyPr>
          <a:lstStyle/>
          <a:p txid="b22a7f3f93e62430fb330bd78336cc22">
            <a:pPr algn="l">
              <a:buClr>
                <a:srgbClr val="008CCF"/>
              </a:buClr>
            </a:pPr>
            <a:r>
              <a:rPr dirty="0" lang="en-US" sz="2400"/>
              <a:t>Rapports attendus</a:t>
            </a:r>
          </a:p>
        </p:txBody>
      </p:sp>
      <p:sp>
        <p:nvSpPr>
          <p:cNvPr id="37" name="TextBox 36">
            <a:extLst>
              <a:ext uri="{FF2B5EF4-FFF2-40B4-BE49-F238E27FC236}">
                <a16:creationId xmlns:a16="http://schemas.microsoft.com/office/drawing/2014/main" id="{95AFB209-6B07-4FD2-B9A2-695A72F473B5}"/>
              </a:ext>
            </a:extLst>
          </p:cNvPr>
          <p:cNvSpPr txBox="1"/>
          <p:nvPr/>
        </p:nvSpPr>
        <p:spPr>
          <a:xfrm>
            <a:off x="9242074" y="3574603"/>
            <a:ext cx="1411111" cy="461665"/>
          </a:xfrm>
          <a:prstGeom prst="rect">
            <a:avLst/>
          </a:prstGeom>
          <a:noFill/>
        </p:spPr>
        <p:txBody>
          <a:bodyPr rtlCol="0" wrap="square">
            <a:spAutoFit/>
          </a:bodyPr>
          <a:lstStyle/>
          <a:p txid="b85da328ef075e0aae02b176f9a002fd">
            <a:pPr algn="l">
              <a:buClr>
                <a:srgbClr val="008CCF"/>
              </a:buClr>
            </a:pPr>
            <a:r>
              <a:rPr dirty="0" lang="en-US">
                <a:solidFill>
                  <a:schemeClr val="accent2"/>
                </a:solidFill>
              </a:rPr>
              <a:t>X</a:t>
            </a:r>
            <a:r>
              <a:rPr dirty="0" lang="en-US" sz="2400">
                <a:solidFill>
                  <a:schemeClr val="accent2"/>
                </a:solidFill>
              </a:rPr>
              <a:t>  100</a:t>
            </a:r>
          </a:p>
        </p:txBody>
      </p:sp>
      <p:sp>
        <p:nvSpPr>
          <p:cNvPr id="38" name="TextBox 37">
            <a:extLst>
              <a:ext uri="{FF2B5EF4-FFF2-40B4-BE49-F238E27FC236}">
                <a16:creationId xmlns:a16="http://schemas.microsoft.com/office/drawing/2014/main" id="{329D4955-A92F-40F8-B60A-4E9D52063F8D}"/>
              </a:ext>
            </a:extLst>
          </p:cNvPr>
          <p:cNvSpPr txBox="1"/>
          <p:nvPr/>
        </p:nvSpPr>
        <p:spPr>
          <a:xfrm>
            <a:off x="2159701" y="4344830"/>
            <a:ext cx="2945699" cy="830997"/>
          </a:xfrm>
          <a:prstGeom prst="rect">
            <a:avLst/>
          </a:prstGeom>
          <a:noFill/>
        </p:spPr>
        <p:txBody>
          <a:bodyPr rtlCol="0" wrap="square">
            <a:spAutoFit/>
          </a:bodyPr>
          <a:lstStyle/>
          <a:p txid="c5fb45b8dc07d44f1114d3556014b436">
            <a:pPr algn="l" indent="-457200" marL="457200">
              <a:buClr>
                <a:srgbClr val="008CCF"/>
              </a:buClr>
              <a:buFont typeface="+mj-lt"/>
              <a:buAutoNum startAt="4" type="arabicPeriod"/>
            </a:pPr>
            <a:r>
              <a:rPr dirty="0" lang="en-US" sz="2400"/>
              <a:t>Rapports effectifs dans les délais</a:t>
            </a:r>
          </a:p>
        </p:txBody>
      </p:sp>
      <p:sp>
        <p:nvSpPr>
          <p:cNvPr id="39" name="TextBox 38">
            <a:extLst>
              <a:ext uri="{FF2B5EF4-FFF2-40B4-BE49-F238E27FC236}">
                <a16:creationId xmlns:a16="http://schemas.microsoft.com/office/drawing/2014/main" id="{2CC57BA8-360C-4149-967B-D9731D5D98F9}"/>
              </a:ext>
            </a:extLst>
          </p:cNvPr>
          <p:cNvSpPr txBox="1"/>
          <p:nvPr/>
        </p:nvSpPr>
        <p:spPr>
          <a:xfrm>
            <a:off x="6621638" y="4404792"/>
            <a:ext cx="4043541" cy="830997"/>
          </a:xfrm>
          <a:prstGeom prst="rect">
            <a:avLst/>
          </a:prstGeom>
          <a:noFill/>
        </p:spPr>
        <p:txBody>
          <a:bodyPr rtlCol="0" wrap="square">
            <a:spAutoFit/>
          </a:bodyPr>
          <a:lstStyle/>
          <a:p txid="8a32ee6ada2c75082551e5fcf94b51ec">
            <a:pPr algn="l">
              <a:buClr>
                <a:srgbClr val="008CCF"/>
              </a:buClr>
            </a:pPr>
            <a:r>
              <a:rPr dirty="0" lang="en-US" sz="2400"/>
              <a:t>Rapports enregistrés dans les délais</a:t>
            </a:r>
          </a:p>
        </p:txBody>
      </p:sp>
      <p:pic>
        <p:nvPicPr>
          <p:cNvPr descr="Arrow: Straight with solid fill" id="41" name="Graphic 40">
            <a:extLst>
              <a:ext uri="{FF2B5EF4-FFF2-40B4-BE49-F238E27FC236}">
                <a16:creationId xmlns:a16="http://schemas.microsoft.com/office/drawing/2014/main" id="{43D728D7-0452-4B9C-9270-5D1AD3A34F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5032431"/>
            <a:ext cx="914400" cy="914400"/>
          </a:xfrm>
          <a:prstGeom prst="rect">
            <a:avLst/>
          </a:prstGeom>
        </p:spPr>
      </p:pic>
      <p:sp>
        <p:nvSpPr>
          <p:cNvPr id="42" name="TextBox 41">
            <a:extLst>
              <a:ext uri="{FF2B5EF4-FFF2-40B4-BE49-F238E27FC236}">
                <a16:creationId xmlns:a16="http://schemas.microsoft.com/office/drawing/2014/main" id="{C2C95FF7-69CF-4DA9-A009-EBD5F0288FDC}"/>
              </a:ext>
            </a:extLst>
          </p:cNvPr>
          <p:cNvSpPr txBox="1"/>
          <p:nvPr/>
        </p:nvSpPr>
        <p:spPr>
          <a:xfrm>
            <a:off x="2154055" y="5224936"/>
            <a:ext cx="3038834" cy="830997"/>
          </a:xfrm>
          <a:prstGeom prst="rect">
            <a:avLst/>
          </a:prstGeom>
          <a:noFill/>
        </p:spPr>
        <p:txBody>
          <a:bodyPr rtlCol="0" wrap="square">
            <a:spAutoFit/>
          </a:bodyPr>
          <a:lstStyle/>
          <a:p txid="bd15950195fa86155542828c3620e17f">
            <a:pPr algn="l" indent="-457200" marL="457200">
              <a:buClr>
                <a:srgbClr val="008CCF"/>
              </a:buClr>
              <a:buFont typeface="+mj-lt"/>
              <a:buAutoNum startAt="5" type="arabicPeriod"/>
            </a:pPr>
            <a:r>
              <a:rPr dirty="0" lang="en-US" sz="2400"/>
              <a:t>Taux de déclaration dans les délais</a:t>
            </a:r>
          </a:p>
        </p:txBody>
      </p:sp>
      <p:sp>
        <p:nvSpPr>
          <p:cNvPr id="44" name="TextBox 43">
            <a:extLst>
              <a:ext uri="{FF2B5EF4-FFF2-40B4-BE49-F238E27FC236}">
                <a16:creationId xmlns:a16="http://schemas.microsoft.com/office/drawing/2014/main" id="{6F1EF929-EA0E-4B59-A67A-4C3057618974}"/>
              </a:ext>
            </a:extLst>
          </p:cNvPr>
          <p:cNvSpPr txBox="1"/>
          <p:nvPr/>
        </p:nvSpPr>
        <p:spPr>
          <a:xfrm>
            <a:off x="6615992" y="5087609"/>
            <a:ext cx="2533651" cy="461665"/>
          </a:xfrm>
          <a:prstGeom prst="rect">
            <a:avLst/>
          </a:prstGeom>
          <a:noFill/>
        </p:spPr>
        <p:txBody>
          <a:bodyPr rtlCol="0" wrap="square">
            <a:spAutoFit/>
          </a:bodyPr>
          <a:lstStyle/>
          <a:p txid="b8a7840b17e4db3341f1078899b172e6">
            <a:pPr algn="l">
              <a:buClr>
                <a:srgbClr val="008CCF"/>
              </a:buClr>
            </a:pPr>
            <a:r>
              <a:rPr dirty="0" lang="en-US" sz="2400"/>
              <a:t>Rapports dans les délais</a:t>
            </a:r>
          </a:p>
        </p:txBody>
      </p:sp>
      <p:cxnSp>
        <p:nvCxnSpPr>
          <p:cNvPr id="45" name="Straight Connector 44">
            <a:extLst>
              <a:ext uri="{FF2B5EF4-FFF2-40B4-BE49-F238E27FC236}">
                <a16:creationId xmlns:a16="http://schemas.microsoft.com/office/drawing/2014/main" id="{2AAD11AC-1717-44F9-84D0-1B34475E685E}"/>
              </a:ext>
            </a:extLst>
          </p:cNvPr>
          <p:cNvCxnSpPr/>
          <p:nvPr/>
        </p:nvCxnSpPr>
        <p:spPr>
          <a:xfrm>
            <a:off x="6699954" y="5526696"/>
            <a:ext cx="2190044" cy="0"/>
          </a:xfrm>
          <a:prstGeom prst="line">
            <a:avLst/>
          </a:prstGeom>
          <a:ln cap="rnd" w="349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60C8139-886E-471B-A0B1-68A15F8793BF}"/>
              </a:ext>
            </a:extLst>
          </p:cNvPr>
          <p:cNvSpPr txBox="1"/>
          <p:nvPr/>
        </p:nvSpPr>
        <p:spPr>
          <a:xfrm>
            <a:off x="6615991" y="5525439"/>
            <a:ext cx="2736852" cy="830997"/>
          </a:xfrm>
          <a:prstGeom prst="rect">
            <a:avLst/>
          </a:prstGeom>
          <a:noFill/>
        </p:spPr>
        <p:txBody>
          <a:bodyPr rtlCol="0" wrap="square">
            <a:spAutoFit/>
          </a:bodyPr>
          <a:lstStyle/>
          <a:p txid="b22a7f3f93e62430fb330bd78336cc22">
            <a:pPr algn="l">
              <a:buClr>
                <a:srgbClr val="008CCF"/>
              </a:buClr>
            </a:pPr>
            <a:r>
              <a:rPr dirty="0" lang="en-US" sz="2400"/>
              <a:t>Rapports attendus</a:t>
            </a:r>
          </a:p>
        </p:txBody>
      </p:sp>
      <p:sp>
        <p:nvSpPr>
          <p:cNvPr id="47" name="TextBox 46">
            <a:extLst>
              <a:ext uri="{FF2B5EF4-FFF2-40B4-BE49-F238E27FC236}">
                <a16:creationId xmlns:a16="http://schemas.microsoft.com/office/drawing/2014/main" id="{847D6EBA-A62C-495C-BFC9-BCC71D9A550C}"/>
              </a:ext>
            </a:extLst>
          </p:cNvPr>
          <p:cNvSpPr txBox="1"/>
          <p:nvPr/>
        </p:nvSpPr>
        <p:spPr>
          <a:xfrm>
            <a:off x="9236428" y="5267508"/>
            <a:ext cx="1411111" cy="461665"/>
          </a:xfrm>
          <a:prstGeom prst="rect">
            <a:avLst/>
          </a:prstGeom>
          <a:noFill/>
        </p:spPr>
        <p:txBody>
          <a:bodyPr rtlCol="0" wrap="square">
            <a:spAutoFit/>
          </a:bodyPr>
          <a:lstStyle/>
          <a:p txid="b85da328ef075e0aae02b176f9a002fd">
            <a:pPr algn="l">
              <a:buClr>
                <a:srgbClr val="008CCF"/>
              </a:buClr>
            </a:pPr>
            <a:r>
              <a:rPr dirty="0" lang="en-US">
                <a:solidFill>
                  <a:schemeClr val="accent2"/>
                </a:solidFill>
              </a:rPr>
              <a:t>X</a:t>
            </a:r>
            <a:r>
              <a:rPr dirty="0" lang="en-US" sz="2400">
                <a:solidFill>
                  <a:schemeClr val="accent2"/>
                </a:solidFill>
              </a:rPr>
              <a:t>  100</a:t>
            </a:r>
          </a:p>
        </p:txBody>
      </p:sp>
    </p:spTree>
    <p:custDataLst>
      <p:tags r:id="rId1"/>
    </p:custDataLst>
    <p:extLst>
      <p:ext uri="{BB962C8B-B14F-4D97-AF65-F5344CB8AC3E}">
        <p14:creationId xmlns:p14="http://schemas.microsoft.com/office/powerpoint/2010/main" val="1349087308"/>
      </p:ext>
    </p:extLst>
  </p:cSld>
  <p:clrMapOvr>
    <a:masterClrMapping/>
  </p:clrMapOvr>
  <mc:AlternateContent xmlns:mc="http://schemas.openxmlformats.org/markup-compatibility/2006" xmlns:p159="http://schemas.microsoft.com/office/powerpoint/2015/09/main">
    <mc:Choice Requires="p159">
      <p:transition advTm="12339" spd="slow">
        <p159:morph option="byObject"/>
      </p:transition>
    </mc:Choice>
    <mc:Fallback xmlns="">
      <p:transition advTm="1233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4"/>
                                        </p:tgtEl>
                                        <p:attrNameLst>
                                          <p:attrName>style.visibility</p:attrName>
                                        </p:attrNameLst>
                                      </p:cBhvr>
                                      <p:to>
                                        <p:strVal val="visible"/>
                                      </p:to>
                                    </p:set>
                                    <p:animEffect filter="fade" transition="in">
                                      <p:cBhvr>
                                        <p:cTn dur="500" id="12"/>
                                        <p:tgtEl>
                                          <p:spTgt spid="44"/>
                                        </p:tgtEl>
                                      </p:cBhvr>
                                    </p:animEffect>
                                  </p:childTnLst>
                                </p:cTn>
                              </p:par>
                              <p:par>
                                <p:cTn fill="hold" id="13" nodeType="withEffect" presetClass="entr" presetID="10" presetSubtype="0">
                                  <p:stCondLst>
                                    <p:cond delay="0"/>
                                  </p:stCondLst>
                                  <p:childTnLst>
                                    <p:set>
                                      <p:cBhvr>
                                        <p:cTn dur="1" fill="hold" id="14">
                                          <p:stCondLst>
                                            <p:cond delay="0"/>
                                          </p:stCondLst>
                                        </p:cTn>
                                        <p:tgtEl>
                                          <p:spTgt spid="45"/>
                                        </p:tgtEl>
                                        <p:attrNameLst>
                                          <p:attrName>style.visibility</p:attrName>
                                        </p:attrNameLst>
                                      </p:cBhvr>
                                      <p:to>
                                        <p:strVal val="visible"/>
                                      </p:to>
                                    </p:set>
                                    <p:animEffect filter="fade" transition="in">
                                      <p:cBhvr>
                                        <p:cTn dur="500" id="15"/>
                                        <p:tgtEl>
                                          <p:spTgt spid="45"/>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46"/>
                                        </p:tgtEl>
                                        <p:attrNameLst>
                                          <p:attrName>style.visibility</p:attrName>
                                        </p:attrNameLst>
                                      </p:cBhvr>
                                      <p:to>
                                        <p:strVal val="visible"/>
                                      </p:to>
                                    </p:set>
                                    <p:animEffect filter="fade" transition="in">
                                      <p:cBhvr>
                                        <p:cTn dur="500" id="18"/>
                                        <p:tgtEl>
                                          <p:spTgt spid="46"/>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47"/>
                                        </p:tgtEl>
                                        <p:attrNameLst>
                                          <p:attrName>style.visibility</p:attrName>
                                        </p:attrNameLst>
                                      </p:cBhvr>
                                      <p:to>
                                        <p:strVal val="visible"/>
                                      </p:to>
                                    </p:set>
                                    <p:animEffect filter="fade" transition="in">
                                      <p:cBhvr>
                                        <p:cTn dur="500" id="21"/>
                                        <p:tgtEl>
                                          <p:spTgt spid="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2"/>
      <p:bldP grpId="0" spid="44"/>
      <p:bldP grpId="0" spid="46"/>
      <p:bldP grpId="0" spid="4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txid="a1a1c925efcaff2b838865bfedc02d66">
            <a:r>
              <a:rPr dirty="0" lang="en-US"/>
              <a:t>Résumé du Taux de Déclaration</a:t>
            </a:r>
          </a:p>
        </p:txBody>
      </p:sp>
      <p:sp>
        <p:nvSpPr>
          <p:cNvPr id="5" name="TextBox 4">
            <a:extLst>
              <a:ext uri="{FF2B5EF4-FFF2-40B4-BE49-F238E27FC236}">
                <a16:creationId xmlns:a16="http://schemas.microsoft.com/office/drawing/2014/main" id="{9B762B60-DEFC-4A75-9AAB-FCD32A9C01AD}"/>
              </a:ext>
            </a:extLst>
          </p:cNvPr>
          <p:cNvSpPr txBox="1"/>
          <p:nvPr/>
        </p:nvSpPr>
        <p:spPr>
          <a:xfrm>
            <a:off x="2165350" y="1866900"/>
            <a:ext cx="3149600" cy="461665"/>
          </a:xfrm>
          <a:prstGeom prst="rect">
            <a:avLst/>
          </a:prstGeom>
          <a:noFill/>
        </p:spPr>
        <p:txBody>
          <a:bodyPr rtlCol="0" wrap="square">
            <a:spAutoFit/>
          </a:bodyPr>
          <a:lstStyle/>
          <a:p txid="731625cf15c63404065bb329d4ed3882">
            <a:pPr algn="l" indent="-457200" marL="457200">
              <a:buClr>
                <a:srgbClr val="008CCF"/>
              </a:buClr>
              <a:buFont typeface="+mj-lt"/>
              <a:buAutoNum type="arabicPeriod"/>
            </a:pPr>
            <a:r>
              <a:rPr dirty="0" lang="en-US" sz="2400"/>
              <a:t>Rapports effectifs</a:t>
            </a:r>
          </a:p>
        </p:txBody>
      </p:sp>
      <p:sp>
        <p:nvSpPr>
          <p:cNvPr id="6" name="TextBox 5">
            <a:extLst>
              <a:ext uri="{FF2B5EF4-FFF2-40B4-BE49-F238E27FC236}">
                <a16:creationId xmlns:a16="http://schemas.microsoft.com/office/drawing/2014/main" id="{08356984-7356-4FA5-AC39-01721F825AF9}"/>
              </a:ext>
            </a:extLst>
          </p:cNvPr>
          <p:cNvSpPr txBox="1"/>
          <p:nvPr/>
        </p:nvSpPr>
        <p:spPr>
          <a:xfrm>
            <a:off x="2170993" y="2499058"/>
            <a:ext cx="3149600" cy="830997"/>
          </a:xfrm>
          <a:prstGeom prst="rect">
            <a:avLst/>
          </a:prstGeom>
          <a:noFill/>
        </p:spPr>
        <p:txBody>
          <a:bodyPr rtlCol="0" wrap="square">
            <a:spAutoFit/>
          </a:bodyPr>
          <a:lstStyle/>
          <a:p txid="b22a7f3f93e62430fb330bd78336cc22">
            <a:pPr algn="l" indent="-457200" marL="457200">
              <a:buClr>
                <a:srgbClr val="008CCF"/>
              </a:buClr>
              <a:buFont typeface="+mj-lt"/>
              <a:buAutoNum startAt="2" type="arabicPeriod"/>
            </a:pPr>
            <a:r>
              <a:rPr dirty="0" lang="en-US" sz="2400"/>
              <a:t>Rapports attendus</a:t>
            </a:r>
          </a:p>
        </p:txBody>
      </p:sp>
      <p:sp>
        <p:nvSpPr>
          <p:cNvPr id="7" name="TextBox 6">
            <a:extLst>
              <a:ext uri="{FF2B5EF4-FFF2-40B4-BE49-F238E27FC236}">
                <a16:creationId xmlns:a16="http://schemas.microsoft.com/office/drawing/2014/main" id="{146ED05E-DA4D-4C26-A9B9-7494040EB479}"/>
              </a:ext>
            </a:extLst>
          </p:cNvPr>
          <p:cNvSpPr txBox="1"/>
          <p:nvPr/>
        </p:nvSpPr>
        <p:spPr>
          <a:xfrm>
            <a:off x="2165347" y="3131216"/>
            <a:ext cx="3149600" cy="461665"/>
          </a:xfrm>
          <a:prstGeom prst="rect">
            <a:avLst/>
          </a:prstGeom>
          <a:noFill/>
        </p:spPr>
        <p:txBody>
          <a:bodyPr rtlCol="0" wrap="square">
            <a:spAutoFit/>
          </a:bodyPr>
          <a:lstStyle/>
          <a:p txid="10678cb42b0a5ccf89e74a5bd16fe10a">
            <a:pPr algn="l" indent="-457200" marL="457200">
              <a:buClr>
                <a:srgbClr val="008CCF"/>
              </a:buClr>
              <a:buFont typeface="+mj-lt"/>
              <a:buAutoNum startAt="3" type="arabicPeriod"/>
            </a:pPr>
            <a:r>
              <a:rPr dirty="0" lang="en-US" sz="2400"/>
              <a:t>Taux de déclaration</a:t>
            </a:r>
          </a:p>
        </p:txBody>
      </p:sp>
      <p:sp>
        <p:nvSpPr>
          <p:cNvPr id="8" name="TextBox 7">
            <a:extLst>
              <a:ext uri="{FF2B5EF4-FFF2-40B4-BE49-F238E27FC236}">
                <a16:creationId xmlns:a16="http://schemas.microsoft.com/office/drawing/2014/main" id="{945728B1-39DB-41A8-BD92-E41AE511A8C9}"/>
              </a:ext>
            </a:extLst>
          </p:cNvPr>
          <p:cNvSpPr txBox="1"/>
          <p:nvPr/>
        </p:nvSpPr>
        <p:spPr>
          <a:xfrm>
            <a:off x="2159701" y="3763374"/>
            <a:ext cx="2848397" cy="830997"/>
          </a:xfrm>
          <a:prstGeom prst="rect">
            <a:avLst/>
          </a:prstGeom>
          <a:noFill/>
        </p:spPr>
        <p:txBody>
          <a:bodyPr rtlCol="0" wrap="square">
            <a:spAutoFit/>
          </a:bodyPr>
          <a:lstStyle/>
          <a:p txid="c5fb45b8dc07d44f1114d3556014b436">
            <a:pPr algn="l" indent="-457200" marL="457200">
              <a:buClr>
                <a:srgbClr val="008CCF"/>
              </a:buClr>
              <a:buFont typeface="+mj-lt"/>
              <a:buAutoNum startAt="4" type="arabicPeriod"/>
            </a:pPr>
            <a:r>
              <a:rPr dirty="0" lang="en-US" sz="2400"/>
              <a:t>Rapports effectifs dans les délais</a:t>
            </a:r>
          </a:p>
        </p:txBody>
      </p:sp>
      <p:sp>
        <p:nvSpPr>
          <p:cNvPr id="9" name="TextBox 8">
            <a:extLst>
              <a:ext uri="{FF2B5EF4-FFF2-40B4-BE49-F238E27FC236}">
                <a16:creationId xmlns:a16="http://schemas.microsoft.com/office/drawing/2014/main" id="{7AEC0E9D-D7FE-4E3B-85DA-7AF46628A214}"/>
              </a:ext>
            </a:extLst>
          </p:cNvPr>
          <p:cNvSpPr txBox="1"/>
          <p:nvPr/>
        </p:nvSpPr>
        <p:spPr>
          <a:xfrm>
            <a:off x="2154055" y="4764866"/>
            <a:ext cx="3038834" cy="830997"/>
          </a:xfrm>
          <a:prstGeom prst="rect">
            <a:avLst/>
          </a:prstGeom>
          <a:noFill/>
        </p:spPr>
        <p:txBody>
          <a:bodyPr rtlCol="0" wrap="square">
            <a:spAutoFit/>
          </a:bodyPr>
          <a:lstStyle/>
          <a:p txid="bd15950195fa86155542828c3620e17f">
            <a:pPr algn="l" indent="-457200" marL="457200">
              <a:buClr>
                <a:srgbClr val="008CCF"/>
              </a:buClr>
              <a:buFont typeface="+mj-lt"/>
              <a:buAutoNum startAt="5" type="arabicPeriod"/>
            </a:pPr>
            <a:r>
              <a:rPr dirty="0" lang="en-US" sz="2400"/>
              <a:t>Taux de déclaration dans les délais</a:t>
            </a:r>
          </a:p>
        </p:txBody>
      </p:sp>
      <p:grpSp>
        <p:nvGrpSpPr>
          <p:cNvPr id="10" name="Group 9">
            <a:extLst>
              <a:ext uri="{FF2B5EF4-FFF2-40B4-BE49-F238E27FC236}">
                <a16:creationId xmlns:a16="http://schemas.microsoft.com/office/drawing/2014/main" id="{D4BF86D2-AAE6-424F-881C-BBCD7FADFA7E}"/>
              </a:ext>
            </a:extLst>
          </p:cNvPr>
          <p:cNvGrpSpPr/>
          <p:nvPr/>
        </p:nvGrpSpPr>
        <p:grpSpPr>
          <a:xfrm>
            <a:off x="7491903" y="1865263"/>
            <a:ext cx="1336008" cy="1819422"/>
            <a:chOff x="5080277" y="2194281"/>
            <a:chExt cx="1997858" cy="2720753"/>
          </a:xfrm>
        </p:grpSpPr>
        <p:sp>
          <p:nvSpPr>
            <p:cNvPr id="11" name="Freeform: Shape 10">
              <a:extLst>
                <a:ext uri="{FF2B5EF4-FFF2-40B4-BE49-F238E27FC236}">
                  <a16:creationId xmlns:a16="http://schemas.microsoft.com/office/drawing/2014/main" id="{4D69997F-F39B-4233-AAC7-D85F28450816}"/>
                </a:ext>
              </a:extLst>
            </p:cNvPr>
            <p:cNvSpPr/>
            <p:nvPr/>
          </p:nvSpPr>
          <p:spPr>
            <a:xfrm>
              <a:off x="5080277" y="2194281"/>
              <a:ext cx="1997857" cy="2720753"/>
            </a:xfrm>
            <a:custGeom>
              <a:avLst/>
              <a:gdLst>
                <a:gd fmla="*/ 1265895 w 1492066" name="connsiteX0"/>
                <a:gd fmla="*/ 190823 h 2031949" name="connsiteY0"/>
                <a:gd fmla="*/ 1265895 w 1492066" name="connsiteX1"/>
                <a:gd fmla="*/ 0 h 2031949" name="connsiteY1"/>
                <a:gd fmla="*/ 29549 w 1492066" name="connsiteX2"/>
                <a:gd fmla="*/ 0 h 2031949" name="connsiteY2"/>
                <a:gd fmla="*/ 0 w 1492066" name="connsiteX3"/>
                <a:gd fmla="*/ 29549 h 2031949" name="connsiteY3"/>
                <a:gd fmla="*/ 0 w 1492066" name="connsiteX4"/>
                <a:gd fmla="*/ 2002401 h 2031949" name="connsiteY4"/>
                <a:gd fmla="*/ 29549 w 1492066" name="connsiteX5"/>
                <a:gd fmla="*/ 2031950 h 2031949" name="connsiteY5"/>
                <a:gd fmla="*/ 1462518 w 1492066" name="connsiteX6"/>
                <a:gd fmla="*/ 2031950 h 2031949" name="connsiteY6"/>
                <a:gd fmla="*/ 1492067 w 1492066" name="connsiteX7"/>
                <a:gd fmla="*/ 2002401 h 2031949" name="connsiteY7"/>
                <a:gd fmla="*/ 1492067 w 1492066" name="connsiteX8"/>
                <a:gd fmla="*/ 221200 h 2031949" name="connsiteY8"/>
                <a:gd fmla="*/ 1296272 w 1492066" name="connsiteX9"/>
                <a:gd fmla="*/ 221200 h 2031949" name="connsiteY9"/>
                <a:gd fmla="*/ 1265895 w 1492066" name="connsiteX10"/>
                <a:gd fmla="*/ 190823 h 20319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31949" w="1492066">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cap="flat" w="276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6C30ACA4-7BBB-4395-83F0-B3CF18B15BBB}"/>
                </a:ext>
              </a:extLst>
            </p:cNvPr>
            <p:cNvSpPr/>
            <p:nvPr/>
          </p:nvSpPr>
          <p:spPr>
            <a:xfrm>
              <a:off x="6775295" y="2194651"/>
              <a:ext cx="302840" cy="295814"/>
            </a:xfrm>
            <a:custGeom>
              <a:avLst/>
              <a:gdLst>
                <a:gd fmla="*/ 0 w 226171" name="connsiteX0"/>
                <a:gd fmla="*/ 189442 h 220924" name="connsiteY0"/>
                <a:gd fmla="*/ 31482 w 226171" name="connsiteX1"/>
                <a:gd fmla="*/ 220924 h 220924" name="connsiteY1"/>
                <a:gd fmla="*/ 226171 w 226171" name="connsiteX2"/>
                <a:gd fmla="*/ 220924 h 220924" name="connsiteY2"/>
                <a:gd fmla="*/ 276 w 226171" name="connsiteX3"/>
                <a:gd fmla="*/ 0 h 220924" name="connsiteY3"/>
                <a:gd fmla="*/ 276 w 226171" name="connsiteX4"/>
                <a:gd fmla="*/ 189442 h 2209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924" w="226171">
                  <a:moveTo>
                    <a:pt x="0" y="189442"/>
                  </a:moveTo>
                  <a:cubicBezTo>
                    <a:pt x="0" y="206840"/>
                    <a:pt x="14084" y="220924"/>
                    <a:pt x="31482" y="220924"/>
                  </a:cubicBezTo>
                  <a:lnTo>
                    <a:pt x="226171" y="220924"/>
                  </a:lnTo>
                  <a:lnTo>
                    <a:pt x="276" y="0"/>
                  </a:lnTo>
                  <a:lnTo>
                    <a:pt x="276" y="189442"/>
                  </a:lnTo>
                  <a:close/>
                </a:path>
              </a:pathLst>
            </a:custGeom>
            <a:solidFill>
              <a:srgbClr val="FF8F02"/>
            </a:solidFill>
            <a:ln cap="flat" w="2760">
              <a:noFill/>
              <a:prstDash val="solid"/>
              <a:miter/>
            </a:ln>
          </p:spPr>
          <p:txBody>
            <a:bodyPr anchor="ctr" rtlCol="0"/>
            <a:lstStyle/>
            <a:p>
              <a:endParaRPr dirty="0" lang="en-US"/>
            </a:p>
          </p:txBody>
        </p:sp>
        <p:grpSp>
          <p:nvGrpSpPr>
            <p:cNvPr id="13" name="Group 12">
              <a:extLst>
                <a:ext uri="{FF2B5EF4-FFF2-40B4-BE49-F238E27FC236}">
                  <a16:creationId xmlns:a16="http://schemas.microsoft.com/office/drawing/2014/main" id="{2E1C7CB6-5343-421F-BB6A-AEBD4EDB64D9}"/>
                </a:ext>
              </a:extLst>
            </p:cNvPr>
            <p:cNvGrpSpPr/>
            <p:nvPr/>
          </p:nvGrpSpPr>
          <p:grpSpPr>
            <a:xfrm>
              <a:off x="5303921" y="2570483"/>
              <a:ext cx="581954" cy="848362"/>
              <a:chOff x="5830710" y="4312559"/>
              <a:chExt cx="548370" cy="799403"/>
            </a:xfrm>
          </p:grpSpPr>
          <p:sp>
            <p:nvSpPr>
              <p:cNvPr id="26" name="Freeform: Shape 25">
                <a:extLst>
                  <a:ext uri="{FF2B5EF4-FFF2-40B4-BE49-F238E27FC236}">
                    <a16:creationId xmlns:a16="http://schemas.microsoft.com/office/drawing/2014/main" id="{2FE97E9D-87EB-489A-B5B5-6D7F3520FF6E}"/>
                  </a:ext>
                </a:extLst>
              </p:cNvPr>
              <p:cNvSpPr/>
              <p:nvPr/>
            </p:nvSpPr>
            <p:spPr>
              <a:xfrm>
                <a:off x="5974240" y="4407292"/>
                <a:ext cx="266005" cy="265939"/>
              </a:xfrm>
              <a:custGeom>
                <a:avLst/>
                <a:gdLst>
                  <a:gd fmla="*/ 132798 w 266005" name="connsiteX0"/>
                  <a:gd fmla="*/ -185 h 265939" name="connsiteY0"/>
                  <a:gd fmla="*/ -294 w 266005" name="connsiteX1"/>
                  <a:gd fmla="*/ 132661 h 265939" name="connsiteY1"/>
                  <a:gd fmla="*/ 132552 w 266005" name="connsiteX2"/>
                  <a:gd fmla="*/ 265754 h 265939" name="connsiteY2"/>
                  <a:gd fmla="*/ 193359 w 266005" name="connsiteX3"/>
                  <a:gd fmla="*/ 251099 h 265939" name="connsiteY3"/>
                  <a:gd fmla="*/ 265711 w 266005" name="connsiteX4"/>
                  <a:gd fmla="*/ 130867 h 265939" name="connsiteY4"/>
                  <a:gd fmla="*/ 132798 w 266005" name="connsiteX5"/>
                  <a:gd fmla="*/ -185 h 26593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5939" w="266005">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cap="flat" w="1131">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B5204F7-5376-411D-83E7-ACED7697FBAB}"/>
                  </a:ext>
                </a:extLst>
              </p:cNvPr>
              <p:cNvSpPr/>
              <p:nvPr/>
            </p:nvSpPr>
            <p:spPr>
              <a:xfrm>
                <a:off x="5830710" y="4885526"/>
                <a:ext cx="548370" cy="226436"/>
              </a:xfrm>
              <a:custGeom>
                <a:avLst/>
                <a:gdLst>
                  <a:gd fmla="*/ 272424 w 548370" name="connsiteX0"/>
                  <a:gd fmla="*/ 112959 h 226436" name="connsiteY0"/>
                  <a:gd fmla="*/ 263191 w 548370" name="connsiteX1"/>
                  <a:gd fmla="*/ 102687 h 226436" name="connsiteY1"/>
                  <a:gd fmla="*/ 180601 w 548370" name="connsiteX2"/>
                  <a:gd fmla="*/ 203 h 226436" name="connsiteY2"/>
                  <a:gd fmla="*/ 78083 w 548370" name="connsiteX3"/>
                  <a:gd fmla="*/ 28669 h 226436" name="connsiteY3"/>
                  <a:gd fmla="*/ -294 w 548370" name="connsiteX4"/>
                  <a:gd fmla="*/ 109763 h 226436" name="connsiteY4"/>
                  <a:gd fmla="*/ 78083 w 548370" name="connsiteX5"/>
                  <a:gd fmla="*/ 190800 h 226436" name="connsiteY5"/>
                  <a:gd fmla="*/ 273897 w 548370" name="connsiteX6"/>
                  <a:gd fmla="*/ 226251 h 226436" name="connsiteY6"/>
                  <a:gd fmla="*/ 469698 w 548370" name="connsiteX7"/>
                  <a:gd fmla="*/ 190800 h 226436" name="connsiteY7"/>
                  <a:gd fmla="*/ 548076 w 548370" name="connsiteX8"/>
                  <a:gd fmla="*/ 109763 h 226436" name="connsiteY8"/>
                  <a:gd fmla="*/ 469698 w 548370" name="connsiteX9"/>
                  <a:gd fmla="*/ 28669 h 226436" name="connsiteY9"/>
                  <a:gd fmla="*/ 364544 w 548370" name="connsiteX10"/>
                  <a:gd fmla="*/ -185 h 226436" name="connsiteY10"/>
                  <a:gd fmla="*/ 281669 w 548370" name="connsiteX11"/>
                  <a:gd fmla="*/ 102687 h 22643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6436" w="548370">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cap="flat" w="1131">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75E4AD3-ADED-4D36-97FE-DC19909223A3}"/>
                  </a:ext>
                </a:extLst>
              </p:cNvPr>
              <p:cNvSpPr/>
              <p:nvPr/>
            </p:nvSpPr>
            <p:spPr>
              <a:xfrm>
                <a:off x="5877883" y="4312559"/>
                <a:ext cx="451103" cy="648674"/>
              </a:xfrm>
              <a:custGeom>
                <a:avLst/>
                <a:gdLst>
                  <a:gd fmla="*/ 225251 w 451103" name="connsiteX0"/>
                  <a:gd fmla="*/ -185 h 648674" name="connsiteY0"/>
                  <a:gd fmla="*/ -294 w 451103" name="connsiteX1"/>
                  <a:gd fmla="*/ 225372 h 648674" name="connsiteY1"/>
                  <a:gd fmla="*/ 116570 w 451103" name="connsiteX2"/>
                  <a:gd fmla="*/ 506343 h 648674" name="connsiteY2"/>
                  <a:gd fmla="*/ 153026 w 451103" name="connsiteX3"/>
                  <a:gd fmla="*/ 557853 h 648674" name="connsiteY3"/>
                  <a:gd fmla="*/ 157386 w 451103" name="connsiteX4"/>
                  <a:gd fmla="*/ 563720 h 648674" name="connsiteY4"/>
                  <a:gd fmla="*/ 161780 w 451103" name="connsiteX5"/>
                  <a:gd fmla="*/ 569575 h 648674" name="connsiteY5"/>
                  <a:gd fmla="*/ 225251 w 451103" name="connsiteX6"/>
                  <a:gd fmla="*/ 648490 h 648674" name="connsiteY6"/>
                  <a:gd fmla="*/ 288940 w 451103" name="connsiteX7"/>
                  <a:gd fmla="*/ 569290 h 648674" name="connsiteY7"/>
                  <a:gd fmla="*/ 293345 w 451103" name="connsiteX8"/>
                  <a:gd fmla="*/ 563435 h 648674" name="connsiteY8"/>
                  <a:gd fmla="*/ 297717 w 451103" name="connsiteX9"/>
                  <a:gd fmla="*/ 557545 h 648674" name="connsiteY9"/>
                  <a:gd fmla="*/ 334115 w 451103" name="connsiteX10"/>
                  <a:gd fmla="*/ 506092 h 648674" name="connsiteY10"/>
                  <a:gd fmla="*/ 450809 w 451103" name="connsiteX11"/>
                  <a:gd fmla="*/ 225372 h 648674" name="connsiteY11"/>
                  <a:gd fmla="*/ 225251 w 451103" name="connsiteX12"/>
                  <a:gd fmla="*/ -185 h 648674" name="connsiteY12"/>
                  <a:gd fmla="*/ 229029 w 451103" name="connsiteX13"/>
                  <a:gd fmla="*/ 342374 h 648674" name="connsiteY13"/>
                  <a:gd fmla="*/ 114310 w 451103" name="connsiteX14"/>
                  <a:gd fmla="*/ 227655 h 648674" name="connsiteY14"/>
                  <a:gd fmla="*/ 229029 w 451103" name="connsiteX15"/>
                  <a:gd fmla="*/ 112936 h 648674" name="connsiteY15"/>
                  <a:gd fmla="*/ 343748 w 451103" name="connsiteX16"/>
                  <a:gd fmla="*/ 227632 h 648674" name="connsiteY16"/>
                  <a:gd fmla="*/ 229029 w 451103" name="connsiteX17"/>
                  <a:gd fmla="*/ 342340 h 648674"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648674" w="451103">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cap="flat" w="1131">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7B5A87E8-70EF-4C8A-9285-6FC832C9D321}"/>
                  </a:ext>
                </a:extLst>
              </p:cNvPr>
              <p:cNvSpPr/>
              <p:nvPr/>
            </p:nvSpPr>
            <p:spPr>
              <a:xfrm>
                <a:off x="6149883" y="4539064"/>
                <a:ext cx="51019" cy="84666"/>
              </a:xfrm>
              <a:custGeom>
                <a:avLst/>
                <a:gdLst>
                  <a:gd fmla="*/ -294 w 51019" name="connsiteX0"/>
                  <a:gd fmla="*/ 84482 h 84666" name="connsiteY0"/>
                  <a:gd fmla="*/ 50725 w 51019" name="connsiteX1"/>
                  <a:gd fmla="*/ 1162 h 84666" name="connsiteY1"/>
                  <a:gd fmla="*/ 50725 w 51019" name="connsiteX2"/>
                  <a:gd fmla="*/ -185 h 84666" name="connsiteY2"/>
                  <a:gd fmla="*/ -294 w 51019" name="connsiteX3"/>
                  <a:gd fmla="*/ 84482 h 84666" name="connsiteY3"/>
                </a:gdLst>
                <a:ahLst/>
                <a:cxnLst>
                  <a:cxn ang="0">
                    <a:pos x="connsiteX0" y="connsiteY0"/>
                  </a:cxn>
                  <a:cxn ang="0">
                    <a:pos x="connsiteX1" y="connsiteY1"/>
                  </a:cxn>
                  <a:cxn ang="0">
                    <a:pos x="connsiteX2" y="connsiteY2"/>
                  </a:cxn>
                  <a:cxn ang="0">
                    <a:pos x="connsiteX3" y="connsiteY3"/>
                  </a:cxn>
                </a:cxnLst>
                <a:rect b="b" l="l" r="r" t="t"/>
                <a:pathLst>
                  <a:path h="84666" w="51019">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cap="flat" w="1131">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6CB472D0-4677-4F59-96EB-EC2DBFAE367F}"/>
                  </a:ext>
                </a:extLst>
              </p:cNvPr>
              <p:cNvSpPr/>
              <p:nvPr/>
            </p:nvSpPr>
            <p:spPr>
              <a:xfrm>
                <a:off x="6013400" y="4446681"/>
                <a:ext cx="187467" cy="187390"/>
              </a:xfrm>
              <a:custGeom>
                <a:avLst/>
                <a:gdLst>
                  <a:gd fmla="*/ 93512 w 187467" name="connsiteX0"/>
                  <a:gd fmla="*/ -185 h 187390" name="connsiteY0"/>
                  <a:gd fmla="*/ -294 w 187467" name="connsiteX1"/>
                  <a:gd fmla="*/ 93398 h 187390" name="connsiteY1"/>
                  <a:gd fmla="*/ 93288 w 187467" name="connsiteX2"/>
                  <a:gd fmla="*/ 187205 h 187390" name="connsiteY2"/>
                  <a:gd fmla="*/ 136188 w 187467" name="connsiteX3"/>
                  <a:gd fmla="*/ 176864 h 187390" name="connsiteY3"/>
                  <a:gd fmla="*/ 187173 w 187467" name="connsiteX4"/>
                  <a:gd fmla="*/ 92163 h 187390" name="connsiteY4"/>
                  <a:gd fmla="*/ 93512 w 187467" name="connsiteX5"/>
                  <a:gd fmla="*/ -185 h 1873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7390" w="187467">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cap="flat" w="1131">
                <a:noFill/>
                <a:prstDash val="solid"/>
                <a:miter/>
              </a:ln>
            </p:spPr>
            <p:txBody>
              <a:bodyPr anchor="ctr" rtlCol="0"/>
              <a:lstStyle/>
              <a:p>
                <a:endParaRPr dirty="0" lang="en-US"/>
              </a:p>
            </p:txBody>
          </p:sp>
        </p:grpSp>
        <p:pic>
          <p:nvPicPr>
            <p:cNvPr id="14" name="Graphic 13">
              <a:extLst>
                <a:ext uri="{FF2B5EF4-FFF2-40B4-BE49-F238E27FC236}">
                  <a16:creationId xmlns:a16="http://schemas.microsoft.com/office/drawing/2014/main" id="{51120045-8DE9-495F-AECA-395F6C4C71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15" name="Graphic 14">
              <a:extLst>
                <a:ext uri="{FF2B5EF4-FFF2-40B4-BE49-F238E27FC236}">
                  <a16:creationId xmlns:a16="http://schemas.microsoft.com/office/drawing/2014/main" id="{DC4B7B83-D68B-4063-89FD-D86813B4E6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16" name="Graphic 15">
              <a:extLst>
                <a:ext uri="{FF2B5EF4-FFF2-40B4-BE49-F238E27FC236}">
                  <a16:creationId xmlns:a16="http://schemas.microsoft.com/office/drawing/2014/main" id="{1AEA46C3-6A04-45D6-B771-0F4C77B9F8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17" name="Graphic 16">
              <a:extLst>
                <a:ext uri="{FF2B5EF4-FFF2-40B4-BE49-F238E27FC236}">
                  <a16:creationId xmlns:a16="http://schemas.microsoft.com/office/drawing/2014/main" id="{E22C2035-52E7-41BE-BC0E-186F71D14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18" name="Rectangle: Rounded Corners 17">
              <a:extLst>
                <a:ext uri="{FF2B5EF4-FFF2-40B4-BE49-F238E27FC236}">
                  <a16:creationId xmlns:a16="http://schemas.microsoft.com/office/drawing/2014/main" id="{3743BF1F-CD2D-4E66-BFF1-93990F774B32}"/>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Rectangle: Rounded Corners 18">
              <a:extLst>
                <a:ext uri="{FF2B5EF4-FFF2-40B4-BE49-F238E27FC236}">
                  <a16:creationId xmlns:a16="http://schemas.microsoft.com/office/drawing/2014/main" id="{18AB5187-534E-4DF9-B858-5F965330A3CD}"/>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B22DE8E8-A853-4A15-9B9A-EDED82E130FC}"/>
                </a:ext>
              </a:extLst>
            </p:cNvPr>
            <p:cNvGrpSpPr/>
            <p:nvPr/>
          </p:nvGrpSpPr>
          <p:grpSpPr>
            <a:xfrm>
              <a:off x="5689913" y="3638224"/>
              <a:ext cx="868845" cy="1012328"/>
              <a:chOff x="7422738" y="3683763"/>
              <a:chExt cx="686766" cy="800180"/>
            </a:xfrm>
          </p:grpSpPr>
          <p:sp>
            <p:nvSpPr>
              <p:cNvPr id="22" name="Freeform: Shape 21">
                <a:extLst>
                  <a:ext uri="{FF2B5EF4-FFF2-40B4-BE49-F238E27FC236}">
                    <a16:creationId xmlns:a16="http://schemas.microsoft.com/office/drawing/2014/main" id="{72F01108-6719-4F5A-981E-A695C5FB80C6}"/>
                  </a:ext>
                </a:extLst>
              </p:cNvPr>
              <p:cNvSpPr/>
              <p:nvPr/>
            </p:nvSpPr>
            <p:spPr>
              <a:xfrm>
                <a:off x="7422797" y="3683763"/>
                <a:ext cx="686707" cy="149939"/>
              </a:xfrm>
              <a:custGeom>
                <a:avLst/>
                <a:gdLst>
                  <a:gd fmla="*/ 343096 w 686707" name="connsiteX0"/>
                  <a:gd fmla="*/ -197 h 149939" name="connsiteY0"/>
                  <a:gd fmla="*/ -246 w 686707" name="connsiteX1"/>
                  <a:gd fmla="*/ 74767 h 149939" name="connsiteY1"/>
                  <a:gd fmla="*/ -246 w 686707" name="connsiteX2"/>
                  <a:gd fmla="*/ 74767 h 149939" name="connsiteY2"/>
                  <a:gd fmla="*/ 343154 w 686707" name="connsiteX3"/>
                  <a:gd fmla="*/ 149742 h 149939" name="connsiteY3"/>
                  <a:gd fmla="*/ 343154 w 686707" name="connsiteX4"/>
                  <a:gd fmla="*/ 149742 h 149939" name="connsiteY4"/>
                  <a:gd fmla="*/ 686462 w 686707" name="connsiteX5"/>
                  <a:gd fmla="*/ 74767 h 149939" name="connsiteY5"/>
                  <a:gd fmla="*/ 343096 w 686707" name="connsiteX6"/>
                  <a:gd fmla="*/ -197 h 14993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49939" w="686707">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cap="flat" w="1166">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9D514DD4-A925-4ECA-A14A-A8DBAF0338B2}"/>
                  </a:ext>
                </a:extLst>
              </p:cNvPr>
              <p:cNvSpPr/>
              <p:nvPr/>
            </p:nvSpPr>
            <p:spPr>
              <a:xfrm>
                <a:off x="7422738" y="3787203"/>
                <a:ext cx="686765" cy="263203"/>
              </a:xfrm>
              <a:custGeom>
                <a:avLst/>
                <a:gdLst>
                  <a:gd fmla="*/ 685387 w 686765" name="connsiteX0"/>
                  <a:gd fmla="*/ -197 h 263203" name="connsiteY0"/>
                  <a:gd fmla="*/ 343154 w 686765" name="connsiteX1"/>
                  <a:gd fmla="*/ 74556 h 263203" name="connsiteY1"/>
                  <a:gd fmla="*/ 922 w 686765" name="connsiteX2"/>
                  <a:gd fmla="*/ 725 h 263203" name="connsiteY2"/>
                  <a:gd fmla="*/ -246 w 686765" name="connsiteX3"/>
                  <a:gd fmla="*/ 182938 h 263203" name="connsiteY3"/>
                  <a:gd fmla="*/ -246 w 686765" name="connsiteX4"/>
                  <a:gd fmla="*/ 182938 h 263203" name="connsiteY4"/>
                  <a:gd fmla="*/ 343154 w 686765" name="connsiteX5"/>
                  <a:gd fmla="*/ 263006 h 263203" name="connsiteY5"/>
                  <a:gd fmla="*/ 685235 w 686765" name="connsiteX6"/>
                  <a:gd fmla="*/ 188696 h 263203" name="connsiteY6"/>
                  <a:gd fmla="*/ 685352 w 686765" name="connsiteX7"/>
                  <a:gd fmla="*/ 188696 h 263203" name="connsiteY7"/>
                  <a:gd fmla="*/ 685352 w 686765" name="connsiteX8"/>
                  <a:gd fmla="*/ 188229 h 263203" name="connsiteY8"/>
                  <a:gd fmla="*/ 686520 w 686765" name="connsiteX9"/>
                  <a:gd fmla="*/ 182938 h 263203" name="connsiteY9"/>
                  <a:gd fmla="*/ 685387 w 686765" name="connsiteX10"/>
                  <a:gd fmla="*/ -197 h 26320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03" w="686765">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cap="flat" w="1166">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B2B4AB06-D040-4A1F-BD0E-F548D5220A5B}"/>
                  </a:ext>
                </a:extLst>
              </p:cNvPr>
              <p:cNvSpPr/>
              <p:nvPr/>
            </p:nvSpPr>
            <p:spPr>
              <a:xfrm>
                <a:off x="7422738" y="4003908"/>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404 h 263273" name="connsiteY8"/>
                  <a:gd fmla="*/ 686520 w 686765" name="connsiteX9"/>
                  <a:gd fmla="*/ 183113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cap="flat" w="1166">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C6397AA9-147A-48E7-B5A8-F9638329F233}"/>
                  </a:ext>
                </a:extLst>
              </p:cNvPr>
              <p:cNvSpPr/>
              <p:nvPr/>
            </p:nvSpPr>
            <p:spPr>
              <a:xfrm>
                <a:off x="7422738" y="4220670"/>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287 h 263273" name="connsiteY8"/>
                  <a:gd fmla="*/ 686520 w 686765" name="connsiteX9"/>
                  <a:gd fmla="*/ 182996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cap="flat" w="1166">
                <a:noFill/>
                <a:prstDash val="solid"/>
                <a:miter/>
              </a:ln>
            </p:spPr>
            <p:txBody>
              <a:bodyPr anchor="ctr" rtlCol="0"/>
              <a:lstStyle/>
              <a:p>
                <a:endParaRPr dirty="0" lang="en-US"/>
              </a:p>
            </p:txBody>
          </p:sp>
        </p:grpSp>
        <p:sp>
          <p:nvSpPr>
            <p:cNvPr id="21" name="Rectangle: Rounded Corners 20">
              <a:extLst>
                <a:ext uri="{FF2B5EF4-FFF2-40B4-BE49-F238E27FC236}">
                  <a16:creationId xmlns:a16="http://schemas.microsoft.com/office/drawing/2014/main" id="{ECF3065E-8653-46F9-99DC-264F4AD50EBD}"/>
                </a:ext>
              </a:extLst>
            </p:cNvPr>
            <p:cNvSpPr/>
            <p:nvPr/>
          </p:nvSpPr>
          <p:spPr>
            <a:xfrm>
              <a:off x="6055859" y="2600523"/>
              <a:ext cx="848957" cy="776673"/>
            </a:xfrm>
            <a:prstGeom prst="roundRect">
              <a:avLst>
                <a:gd fmla="val 6493" name="adj"/>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sp>
        <p:nvSpPr>
          <p:cNvPr id="32" name="TextBox 31">
            <a:extLst>
              <a:ext uri="{FF2B5EF4-FFF2-40B4-BE49-F238E27FC236}">
                <a16:creationId xmlns:a16="http://schemas.microsoft.com/office/drawing/2014/main" id="{7FD3CCE4-7668-43C7-AF5B-A4E00795ED9E}"/>
              </a:ext>
            </a:extLst>
          </p:cNvPr>
          <p:cNvSpPr txBox="1"/>
          <p:nvPr/>
        </p:nvSpPr>
        <p:spPr>
          <a:xfrm>
            <a:off x="6455821" y="3869495"/>
            <a:ext cx="3149600" cy="830997"/>
          </a:xfrm>
          <a:prstGeom prst="rect">
            <a:avLst/>
          </a:prstGeom>
          <a:noFill/>
        </p:spPr>
        <p:txBody>
          <a:bodyPr rtlCol="0" wrap="square">
            <a:spAutoFit/>
          </a:bodyPr>
          <a:lstStyle/>
          <a:p txid="a94927374bb631b1d7d4da72d475d6c5">
            <a:pPr algn="l" indent="-342900" marL="342900">
              <a:buClr>
                <a:srgbClr val="008CCF"/>
              </a:buClr>
              <a:buFont charset="0" panose="020B0604020202020204" pitchFamily="34" typeface="Arial"/>
              <a:buChar char="•"/>
            </a:pPr>
            <a:r>
              <a:rPr dirty="0" lang="en-US" sz="2400"/>
              <a:t>Ensemble de données : RMNCAH</a:t>
            </a:r>
          </a:p>
        </p:txBody>
      </p:sp>
      <p:sp>
        <p:nvSpPr>
          <p:cNvPr id="33" name="TextBox 32">
            <a:extLst>
              <a:ext uri="{FF2B5EF4-FFF2-40B4-BE49-F238E27FC236}">
                <a16:creationId xmlns:a16="http://schemas.microsoft.com/office/drawing/2014/main" id="{D81EAEDA-DF5E-46D2-87E3-7A70FFA5D0E9}"/>
              </a:ext>
            </a:extLst>
          </p:cNvPr>
          <p:cNvSpPr txBox="1"/>
          <p:nvPr/>
        </p:nvSpPr>
        <p:spPr>
          <a:xfrm>
            <a:off x="6455821" y="4383729"/>
            <a:ext cx="4440779" cy="461665"/>
          </a:xfrm>
          <a:prstGeom prst="rect">
            <a:avLst/>
          </a:prstGeom>
          <a:noFill/>
        </p:spPr>
        <p:txBody>
          <a:bodyPr rtlCol="0" wrap="square">
            <a:spAutoFit/>
          </a:bodyPr>
          <a:lstStyle/>
          <a:p txid="6f4fc55356e215a68ddcf3424f4af001">
            <a:pPr algn="l" indent="-342900" marL="342900">
              <a:buClr>
                <a:srgbClr val="008CCF"/>
              </a:buClr>
              <a:buFont charset="0" panose="020B0604020202020204" pitchFamily="34" typeface="Arial"/>
              <a:buChar char="•"/>
            </a:pPr>
            <a:r>
              <a:rPr dirty="0" lang="en-US" sz="2400"/>
              <a:t>Unité d'organisation : District Insect</a:t>
            </a:r>
          </a:p>
        </p:txBody>
      </p:sp>
      <p:sp>
        <p:nvSpPr>
          <p:cNvPr id="34" name="TextBox 33">
            <a:extLst>
              <a:ext uri="{FF2B5EF4-FFF2-40B4-BE49-F238E27FC236}">
                <a16:creationId xmlns:a16="http://schemas.microsoft.com/office/drawing/2014/main" id="{C326C3A9-CA2D-4163-BC2F-3E3641D63744}"/>
              </a:ext>
            </a:extLst>
          </p:cNvPr>
          <p:cNvSpPr txBox="1"/>
          <p:nvPr/>
        </p:nvSpPr>
        <p:spPr>
          <a:xfrm>
            <a:off x="6455821" y="4897963"/>
            <a:ext cx="4440779" cy="461665"/>
          </a:xfrm>
          <a:prstGeom prst="rect">
            <a:avLst/>
          </a:prstGeom>
          <a:noFill/>
        </p:spPr>
        <p:txBody>
          <a:bodyPr rtlCol="0" wrap="square">
            <a:spAutoFit/>
          </a:bodyPr>
          <a:lstStyle/>
          <a:p txid="a3d2651de9baf36fabfc41dee27f60b9">
            <a:pPr algn="l" indent="-342900" marL="342900">
              <a:buClr>
                <a:srgbClr val="008CCF"/>
              </a:buClr>
              <a:buFont charset="0" panose="020B0604020202020204" pitchFamily="34" typeface="Arial"/>
              <a:buChar char="•"/>
            </a:pPr>
            <a:r>
              <a:rPr dirty="0" lang="en-US" sz="2400"/>
              <a:t>Période : janvier-juin 2021</a:t>
            </a:r>
          </a:p>
        </p:txBody>
      </p:sp>
    </p:spTree>
    <p:custDataLst>
      <p:tags r:id="rId1"/>
    </p:custDataLst>
    <p:extLst>
      <p:ext uri="{BB962C8B-B14F-4D97-AF65-F5344CB8AC3E}">
        <p14:creationId xmlns:p14="http://schemas.microsoft.com/office/powerpoint/2010/main" val="2994424409"/>
      </p:ext>
    </p:extLst>
  </p:cSld>
  <p:clrMapOvr>
    <a:masterClrMapping/>
  </p:clrMapOvr>
  <mc:AlternateContent xmlns:mc="http://schemas.openxmlformats.org/markup-compatibility/2006" xmlns:p159="http://schemas.microsoft.com/office/powerpoint/2015/09/main">
    <mc:Choice Requires="p159">
      <p:transition advTm="24525" spd="slow">
        <p159:morph option="byObject"/>
      </p:transition>
    </mc:Choice>
    <mc:Fallback xmlns="">
      <p:transition advTm="2452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3"/>
                                        </p:tgtEl>
                                        <p:attrNameLst>
                                          <p:attrName>style.visibility</p:attrName>
                                        </p:attrNameLst>
                                      </p:cBhvr>
                                      <p:to>
                                        <p:strVal val="visible"/>
                                      </p:to>
                                    </p:set>
                                    <p:animEffect filter="fade" transition="in">
                                      <p:cBhvr>
                                        <p:cTn dur="500" id="17"/>
                                        <p:tgtEl>
                                          <p:spTgt spid="3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4"/>
                                        </p:tgtEl>
                                        <p:attrNameLst>
                                          <p:attrName>style.visibility</p:attrName>
                                        </p:attrNameLst>
                                      </p:cBhvr>
                                      <p:to>
                                        <p:strVal val="visible"/>
                                      </p:to>
                                    </p:set>
                                    <p:animEffect filter="fade" transition="in">
                                      <p:cBhvr>
                                        <p:cTn dur="500" id="22"/>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2"/>
      <p:bldP grpId="0" spid="33"/>
      <p:bldP grpId="0" spid="34"/>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B8C6C-FC68-E610-312B-907FCDBCD3CF}"/>
              </a:ext>
            </a:extLst>
          </p:cNvPr>
          <p:cNvSpPr txBox="1"/>
          <p:nvPr/>
        </p:nvSpPr>
        <p:spPr>
          <a:xfrm>
            <a:off x="4912963"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858432093"/>
      </p:ext>
    </p:extLst>
  </p:cSld>
  <p:clrMapOvr>
    <a:masterClrMapping/>
  </p:clrMapOvr>
  <mc:AlternateContent xmlns:mc="http://schemas.openxmlformats.org/markup-compatibility/2006" xmlns:p14="http://schemas.microsoft.com/office/powerpoint/2010/main">
    <mc:Choice Requires="p14">
      <p:transition advTm="225000" p14:dur="2000" spd="slow"/>
    </mc:Choice>
    <mc:Fallback xmlns="">
      <p:transition advTm="225000"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B651-958F-41AB-B21F-31800E6DC10C}"/>
              </a:ext>
            </a:extLst>
          </p:cNvPr>
          <p:cNvSpPr>
            <a:spLocks noGrp="1"/>
          </p:cNvSpPr>
          <p:nvPr>
            <p:ph type="title"/>
          </p:nvPr>
        </p:nvSpPr>
        <p:spPr/>
        <p:txBody>
          <a:bodyPr/>
          <a:lstStyle/>
          <a:p txid="a1a1c925efcaff2b838865bfedc02d66">
            <a:r>
              <a:rPr dirty="0" lang="en-US"/>
              <a:t>Résumé du Taux de Déclaration</a:t>
            </a:r>
          </a:p>
        </p:txBody>
      </p:sp>
      <p:grpSp>
        <p:nvGrpSpPr>
          <p:cNvPr id="3" name="Group 2">
            <a:extLst>
              <a:ext uri="{FF2B5EF4-FFF2-40B4-BE49-F238E27FC236}">
                <a16:creationId xmlns:a16="http://schemas.microsoft.com/office/drawing/2014/main" id="{B5C2E152-B720-4A48-B4A1-516BBF157552}"/>
              </a:ext>
            </a:extLst>
          </p:cNvPr>
          <p:cNvGrpSpPr/>
          <p:nvPr/>
        </p:nvGrpSpPr>
        <p:grpSpPr>
          <a:xfrm>
            <a:off x="3315287" y="1866900"/>
            <a:ext cx="1336008" cy="1819422"/>
            <a:chOff x="5080277" y="2194281"/>
            <a:chExt cx="1997858" cy="2720753"/>
          </a:xfrm>
        </p:grpSpPr>
        <p:sp>
          <p:nvSpPr>
            <p:cNvPr id="4" name="Freeform: Shape 3">
              <a:extLst>
                <a:ext uri="{FF2B5EF4-FFF2-40B4-BE49-F238E27FC236}">
                  <a16:creationId xmlns:a16="http://schemas.microsoft.com/office/drawing/2014/main" id="{C14E8791-A1A6-4AF9-90CE-6E4EDA8FDA2B}"/>
                </a:ext>
              </a:extLst>
            </p:cNvPr>
            <p:cNvSpPr/>
            <p:nvPr/>
          </p:nvSpPr>
          <p:spPr>
            <a:xfrm>
              <a:off x="5080277" y="2194281"/>
              <a:ext cx="1997857" cy="2720753"/>
            </a:xfrm>
            <a:custGeom>
              <a:avLst/>
              <a:gdLst>
                <a:gd fmla="*/ 1265895 w 1492066" name="connsiteX0"/>
                <a:gd fmla="*/ 190823 h 2031949" name="connsiteY0"/>
                <a:gd fmla="*/ 1265895 w 1492066" name="connsiteX1"/>
                <a:gd fmla="*/ 0 h 2031949" name="connsiteY1"/>
                <a:gd fmla="*/ 29549 w 1492066" name="connsiteX2"/>
                <a:gd fmla="*/ 0 h 2031949" name="connsiteY2"/>
                <a:gd fmla="*/ 0 w 1492066" name="connsiteX3"/>
                <a:gd fmla="*/ 29549 h 2031949" name="connsiteY3"/>
                <a:gd fmla="*/ 0 w 1492066" name="connsiteX4"/>
                <a:gd fmla="*/ 2002401 h 2031949" name="connsiteY4"/>
                <a:gd fmla="*/ 29549 w 1492066" name="connsiteX5"/>
                <a:gd fmla="*/ 2031950 h 2031949" name="connsiteY5"/>
                <a:gd fmla="*/ 1462518 w 1492066" name="connsiteX6"/>
                <a:gd fmla="*/ 2031950 h 2031949" name="connsiteY6"/>
                <a:gd fmla="*/ 1492067 w 1492066" name="connsiteX7"/>
                <a:gd fmla="*/ 2002401 h 2031949" name="connsiteY7"/>
                <a:gd fmla="*/ 1492067 w 1492066" name="connsiteX8"/>
                <a:gd fmla="*/ 221200 h 2031949" name="connsiteY8"/>
                <a:gd fmla="*/ 1296272 w 1492066" name="connsiteX9"/>
                <a:gd fmla="*/ 221200 h 2031949" name="connsiteY9"/>
                <a:gd fmla="*/ 1265895 w 1492066" name="connsiteX10"/>
                <a:gd fmla="*/ 190823 h 20319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31949" w="1492066">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cap="flat" w="2760">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379BBC6-7D14-478B-9D3A-01BA571851FF}"/>
                </a:ext>
              </a:extLst>
            </p:cNvPr>
            <p:cNvSpPr/>
            <p:nvPr/>
          </p:nvSpPr>
          <p:spPr>
            <a:xfrm>
              <a:off x="6775295" y="2194651"/>
              <a:ext cx="302840" cy="295814"/>
            </a:xfrm>
            <a:custGeom>
              <a:avLst/>
              <a:gdLst>
                <a:gd fmla="*/ 0 w 226171" name="connsiteX0"/>
                <a:gd fmla="*/ 189442 h 220924" name="connsiteY0"/>
                <a:gd fmla="*/ 31482 w 226171" name="connsiteX1"/>
                <a:gd fmla="*/ 220924 h 220924" name="connsiteY1"/>
                <a:gd fmla="*/ 226171 w 226171" name="connsiteX2"/>
                <a:gd fmla="*/ 220924 h 220924" name="connsiteY2"/>
                <a:gd fmla="*/ 276 w 226171" name="connsiteX3"/>
                <a:gd fmla="*/ 0 h 220924" name="connsiteY3"/>
                <a:gd fmla="*/ 276 w 226171" name="connsiteX4"/>
                <a:gd fmla="*/ 189442 h 2209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924" w="226171">
                  <a:moveTo>
                    <a:pt x="0" y="189442"/>
                  </a:moveTo>
                  <a:cubicBezTo>
                    <a:pt x="0" y="206840"/>
                    <a:pt x="14084" y="220924"/>
                    <a:pt x="31482" y="220924"/>
                  </a:cubicBezTo>
                  <a:lnTo>
                    <a:pt x="226171" y="220924"/>
                  </a:lnTo>
                  <a:lnTo>
                    <a:pt x="276" y="0"/>
                  </a:lnTo>
                  <a:lnTo>
                    <a:pt x="276" y="189442"/>
                  </a:lnTo>
                  <a:close/>
                </a:path>
              </a:pathLst>
            </a:custGeom>
            <a:solidFill>
              <a:srgbClr val="FF8F02"/>
            </a:solidFill>
            <a:ln cap="flat" w="2760">
              <a:noFill/>
              <a:prstDash val="solid"/>
              <a:miter/>
            </a:ln>
          </p:spPr>
          <p:txBody>
            <a:bodyPr anchor="ctr" rtlCol="0"/>
            <a:lstStyle/>
            <a:p>
              <a:endParaRPr dirty="0" lang="en-US"/>
            </a:p>
          </p:txBody>
        </p:sp>
        <p:grpSp>
          <p:nvGrpSpPr>
            <p:cNvPr id="6" name="Group 5">
              <a:extLst>
                <a:ext uri="{FF2B5EF4-FFF2-40B4-BE49-F238E27FC236}">
                  <a16:creationId xmlns:a16="http://schemas.microsoft.com/office/drawing/2014/main" id="{0CF0C511-AB57-49ED-AE1A-16641009EC2A}"/>
                </a:ext>
              </a:extLst>
            </p:cNvPr>
            <p:cNvGrpSpPr/>
            <p:nvPr/>
          </p:nvGrpSpPr>
          <p:grpSpPr>
            <a:xfrm>
              <a:off x="5303921" y="2570483"/>
              <a:ext cx="581954" cy="848362"/>
              <a:chOff x="5830710" y="4312559"/>
              <a:chExt cx="548370" cy="799403"/>
            </a:xfrm>
          </p:grpSpPr>
          <p:sp>
            <p:nvSpPr>
              <p:cNvPr id="19" name="Freeform: Shape 18">
                <a:extLst>
                  <a:ext uri="{FF2B5EF4-FFF2-40B4-BE49-F238E27FC236}">
                    <a16:creationId xmlns:a16="http://schemas.microsoft.com/office/drawing/2014/main" id="{A86AB82A-F592-4D7A-8D56-14AAF7BC02BC}"/>
                  </a:ext>
                </a:extLst>
              </p:cNvPr>
              <p:cNvSpPr/>
              <p:nvPr/>
            </p:nvSpPr>
            <p:spPr>
              <a:xfrm>
                <a:off x="5974240" y="4407292"/>
                <a:ext cx="266005" cy="265939"/>
              </a:xfrm>
              <a:custGeom>
                <a:avLst/>
                <a:gdLst>
                  <a:gd fmla="*/ 132798 w 266005" name="connsiteX0"/>
                  <a:gd fmla="*/ -185 h 265939" name="connsiteY0"/>
                  <a:gd fmla="*/ -294 w 266005" name="connsiteX1"/>
                  <a:gd fmla="*/ 132661 h 265939" name="connsiteY1"/>
                  <a:gd fmla="*/ 132552 w 266005" name="connsiteX2"/>
                  <a:gd fmla="*/ 265754 h 265939" name="connsiteY2"/>
                  <a:gd fmla="*/ 193359 w 266005" name="connsiteX3"/>
                  <a:gd fmla="*/ 251099 h 265939" name="connsiteY3"/>
                  <a:gd fmla="*/ 265711 w 266005" name="connsiteX4"/>
                  <a:gd fmla="*/ 130867 h 265939" name="connsiteY4"/>
                  <a:gd fmla="*/ 132798 w 266005" name="connsiteX5"/>
                  <a:gd fmla="*/ -185 h 26593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5939" w="266005">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cap="flat" w="1131">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28B7C500-DABA-4335-B094-41B7875C8974}"/>
                  </a:ext>
                </a:extLst>
              </p:cNvPr>
              <p:cNvSpPr/>
              <p:nvPr/>
            </p:nvSpPr>
            <p:spPr>
              <a:xfrm>
                <a:off x="5830710" y="4885526"/>
                <a:ext cx="548370" cy="226436"/>
              </a:xfrm>
              <a:custGeom>
                <a:avLst/>
                <a:gdLst>
                  <a:gd fmla="*/ 272424 w 548370" name="connsiteX0"/>
                  <a:gd fmla="*/ 112959 h 226436" name="connsiteY0"/>
                  <a:gd fmla="*/ 263191 w 548370" name="connsiteX1"/>
                  <a:gd fmla="*/ 102687 h 226436" name="connsiteY1"/>
                  <a:gd fmla="*/ 180601 w 548370" name="connsiteX2"/>
                  <a:gd fmla="*/ 203 h 226436" name="connsiteY2"/>
                  <a:gd fmla="*/ 78083 w 548370" name="connsiteX3"/>
                  <a:gd fmla="*/ 28669 h 226436" name="connsiteY3"/>
                  <a:gd fmla="*/ -294 w 548370" name="connsiteX4"/>
                  <a:gd fmla="*/ 109763 h 226436" name="connsiteY4"/>
                  <a:gd fmla="*/ 78083 w 548370" name="connsiteX5"/>
                  <a:gd fmla="*/ 190800 h 226436" name="connsiteY5"/>
                  <a:gd fmla="*/ 273897 w 548370" name="connsiteX6"/>
                  <a:gd fmla="*/ 226251 h 226436" name="connsiteY6"/>
                  <a:gd fmla="*/ 469698 w 548370" name="connsiteX7"/>
                  <a:gd fmla="*/ 190800 h 226436" name="connsiteY7"/>
                  <a:gd fmla="*/ 548076 w 548370" name="connsiteX8"/>
                  <a:gd fmla="*/ 109763 h 226436" name="connsiteY8"/>
                  <a:gd fmla="*/ 469698 w 548370" name="connsiteX9"/>
                  <a:gd fmla="*/ 28669 h 226436" name="connsiteY9"/>
                  <a:gd fmla="*/ 364544 w 548370" name="connsiteX10"/>
                  <a:gd fmla="*/ -185 h 226436" name="connsiteY10"/>
                  <a:gd fmla="*/ 281669 w 548370" name="connsiteX11"/>
                  <a:gd fmla="*/ 102687 h 22643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6436" w="548370">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cap="flat" w="1131">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E1C525FD-7200-4451-80D5-A019F8522A50}"/>
                  </a:ext>
                </a:extLst>
              </p:cNvPr>
              <p:cNvSpPr/>
              <p:nvPr/>
            </p:nvSpPr>
            <p:spPr>
              <a:xfrm>
                <a:off x="5877883" y="4312559"/>
                <a:ext cx="451103" cy="648674"/>
              </a:xfrm>
              <a:custGeom>
                <a:avLst/>
                <a:gdLst>
                  <a:gd fmla="*/ 225251 w 451103" name="connsiteX0"/>
                  <a:gd fmla="*/ -185 h 648674" name="connsiteY0"/>
                  <a:gd fmla="*/ -294 w 451103" name="connsiteX1"/>
                  <a:gd fmla="*/ 225372 h 648674" name="connsiteY1"/>
                  <a:gd fmla="*/ 116570 w 451103" name="connsiteX2"/>
                  <a:gd fmla="*/ 506343 h 648674" name="connsiteY2"/>
                  <a:gd fmla="*/ 153026 w 451103" name="connsiteX3"/>
                  <a:gd fmla="*/ 557853 h 648674" name="connsiteY3"/>
                  <a:gd fmla="*/ 157386 w 451103" name="connsiteX4"/>
                  <a:gd fmla="*/ 563720 h 648674" name="connsiteY4"/>
                  <a:gd fmla="*/ 161780 w 451103" name="connsiteX5"/>
                  <a:gd fmla="*/ 569575 h 648674" name="connsiteY5"/>
                  <a:gd fmla="*/ 225251 w 451103" name="connsiteX6"/>
                  <a:gd fmla="*/ 648490 h 648674" name="connsiteY6"/>
                  <a:gd fmla="*/ 288940 w 451103" name="connsiteX7"/>
                  <a:gd fmla="*/ 569290 h 648674" name="connsiteY7"/>
                  <a:gd fmla="*/ 293345 w 451103" name="connsiteX8"/>
                  <a:gd fmla="*/ 563435 h 648674" name="connsiteY8"/>
                  <a:gd fmla="*/ 297717 w 451103" name="connsiteX9"/>
                  <a:gd fmla="*/ 557545 h 648674" name="connsiteY9"/>
                  <a:gd fmla="*/ 334115 w 451103" name="connsiteX10"/>
                  <a:gd fmla="*/ 506092 h 648674" name="connsiteY10"/>
                  <a:gd fmla="*/ 450809 w 451103" name="connsiteX11"/>
                  <a:gd fmla="*/ 225372 h 648674" name="connsiteY11"/>
                  <a:gd fmla="*/ 225251 w 451103" name="connsiteX12"/>
                  <a:gd fmla="*/ -185 h 648674" name="connsiteY12"/>
                  <a:gd fmla="*/ 229029 w 451103" name="connsiteX13"/>
                  <a:gd fmla="*/ 342374 h 648674" name="connsiteY13"/>
                  <a:gd fmla="*/ 114310 w 451103" name="connsiteX14"/>
                  <a:gd fmla="*/ 227655 h 648674" name="connsiteY14"/>
                  <a:gd fmla="*/ 229029 w 451103" name="connsiteX15"/>
                  <a:gd fmla="*/ 112936 h 648674" name="connsiteY15"/>
                  <a:gd fmla="*/ 343748 w 451103" name="connsiteX16"/>
                  <a:gd fmla="*/ 227632 h 648674" name="connsiteY16"/>
                  <a:gd fmla="*/ 229029 w 451103" name="connsiteX17"/>
                  <a:gd fmla="*/ 342340 h 648674"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648674" w="451103">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cap="flat" w="1131">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85999CAB-0FE8-48DC-954B-EEF30DF25741}"/>
                  </a:ext>
                </a:extLst>
              </p:cNvPr>
              <p:cNvSpPr/>
              <p:nvPr/>
            </p:nvSpPr>
            <p:spPr>
              <a:xfrm>
                <a:off x="6149883" y="4539064"/>
                <a:ext cx="51019" cy="84666"/>
              </a:xfrm>
              <a:custGeom>
                <a:avLst/>
                <a:gdLst>
                  <a:gd fmla="*/ -294 w 51019" name="connsiteX0"/>
                  <a:gd fmla="*/ 84482 h 84666" name="connsiteY0"/>
                  <a:gd fmla="*/ 50725 w 51019" name="connsiteX1"/>
                  <a:gd fmla="*/ 1162 h 84666" name="connsiteY1"/>
                  <a:gd fmla="*/ 50725 w 51019" name="connsiteX2"/>
                  <a:gd fmla="*/ -185 h 84666" name="connsiteY2"/>
                  <a:gd fmla="*/ -294 w 51019" name="connsiteX3"/>
                  <a:gd fmla="*/ 84482 h 84666" name="connsiteY3"/>
                </a:gdLst>
                <a:ahLst/>
                <a:cxnLst>
                  <a:cxn ang="0">
                    <a:pos x="connsiteX0" y="connsiteY0"/>
                  </a:cxn>
                  <a:cxn ang="0">
                    <a:pos x="connsiteX1" y="connsiteY1"/>
                  </a:cxn>
                  <a:cxn ang="0">
                    <a:pos x="connsiteX2" y="connsiteY2"/>
                  </a:cxn>
                  <a:cxn ang="0">
                    <a:pos x="connsiteX3" y="connsiteY3"/>
                  </a:cxn>
                </a:cxnLst>
                <a:rect b="b" l="l" r="r" t="t"/>
                <a:pathLst>
                  <a:path h="84666" w="51019">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cap="flat" w="1131">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8742EB0F-9896-47F8-B90F-5BD17C640974}"/>
                  </a:ext>
                </a:extLst>
              </p:cNvPr>
              <p:cNvSpPr/>
              <p:nvPr/>
            </p:nvSpPr>
            <p:spPr>
              <a:xfrm>
                <a:off x="6013400" y="4446681"/>
                <a:ext cx="187467" cy="187390"/>
              </a:xfrm>
              <a:custGeom>
                <a:avLst/>
                <a:gdLst>
                  <a:gd fmla="*/ 93512 w 187467" name="connsiteX0"/>
                  <a:gd fmla="*/ -185 h 187390" name="connsiteY0"/>
                  <a:gd fmla="*/ -294 w 187467" name="connsiteX1"/>
                  <a:gd fmla="*/ 93398 h 187390" name="connsiteY1"/>
                  <a:gd fmla="*/ 93288 w 187467" name="connsiteX2"/>
                  <a:gd fmla="*/ 187205 h 187390" name="connsiteY2"/>
                  <a:gd fmla="*/ 136188 w 187467" name="connsiteX3"/>
                  <a:gd fmla="*/ 176864 h 187390" name="connsiteY3"/>
                  <a:gd fmla="*/ 187173 w 187467" name="connsiteX4"/>
                  <a:gd fmla="*/ 92163 h 187390" name="connsiteY4"/>
                  <a:gd fmla="*/ 93512 w 187467" name="connsiteX5"/>
                  <a:gd fmla="*/ -185 h 1873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7390" w="187467">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cap="flat" w="1131">
                <a:noFill/>
                <a:prstDash val="solid"/>
                <a:miter/>
              </a:ln>
            </p:spPr>
            <p:txBody>
              <a:bodyPr anchor="ctr" rtlCol="0"/>
              <a:lstStyle/>
              <a:p>
                <a:endParaRPr dirty="0" lang="en-US"/>
              </a:p>
            </p:txBody>
          </p:sp>
        </p:grpSp>
        <p:pic>
          <p:nvPicPr>
            <p:cNvPr id="7" name="Graphic 6">
              <a:extLst>
                <a:ext uri="{FF2B5EF4-FFF2-40B4-BE49-F238E27FC236}">
                  <a16:creationId xmlns:a16="http://schemas.microsoft.com/office/drawing/2014/main" id="{D56AB2C2-293F-4C2A-847E-E592D5895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8" name="Graphic 7">
              <a:extLst>
                <a:ext uri="{FF2B5EF4-FFF2-40B4-BE49-F238E27FC236}">
                  <a16:creationId xmlns:a16="http://schemas.microsoft.com/office/drawing/2014/main" id="{2A01BBF2-FA90-4867-8CD3-A274C5FDAF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9" name="Graphic 8">
              <a:extLst>
                <a:ext uri="{FF2B5EF4-FFF2-40B4-BE49-F238E27FC236}">
                  <a16:creationId xmlns:a16="http://schemas.microsoft.com/office/drawing/2014/main" id="{93F83850-1169-441B-8CC3-31950C38B8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10" name="Graphic 9">
              <a:extLst>
                <a:ext uri="{FF2B5EF4-FFF2-40B4-BE49-F238E27FC236}">
                  <a16:creationId xmlns:a16="http://schemas.microsoft.com/office/drawing/2014/main" id="{F83BD81B-2F66-48EE-ACBF-02D0E5E4CF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11" name="Rectangle: Rounded Corners 10">
              <a:extLst>
                <a:ext uri="{FF2B5EF4-FFF2-40B4-BE49-F238E27FC236}">
                  <a16:creationId xmlns:a16="http://schemas.microsoft.com/office/drawing/2014/main" id="{63B57A21-EA70-42C4-87C0-51289FF414AB}"/>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Rounded Corners 11">
              <a:extLst>
                <a:ext uri="{FF2B5EF4-FFF2-40B4-BE49-F238E27FC236}">
                  <a16:creationId xmlns:a16="http://schemas.microsoft.com/office/drawing/2014/main" id="{416B561D-12BF-4975-9772-80EF1770CE61}"/>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3" name="Group 12">
              <a:extLst>
                <a:ext uri="{FF2B5EF4-FFF2-40B4-BE49-F238E27FC236}">
                  <a16:creationId xmlns:a16="http://schemas.microsoft.com/office/drawing/2014/main" id="{509CBE74-7C92-4330-8F4E-FFAACC185B4D}"/>
                </a:ext>
              </a:extLst>
            </p:cNvPr>
            <p:cNvGrpSpPr/>
            <p:nvPr/>
          </p:nvGrpSpPr>
          <p:grpSpPr>
            <a:xfrm>
              <a:off x="5689913" y="3638224"/>
              <a:ext cx="868845" cy="1012328"/>
              <a:chOff x="7422738" y="3683763"/>
              <a:chExt cx="686766" cy="800180"/>
            </a:xfrm>
          </p:grpSpPr>
          <p:sp>
            <p:nvSpPr>
              <p:cNvPr id="15" name="Freeform: Shape 14">
                <a:extLst>
                  <a:ext uri="{FF2B5EF4-FFF2-40B4-BE49-F238E27FC236}">
                    <a16:creationId xmlns:a16="http://schemas.microsoft.com/office/drawing/2014/main" id="{B587362A-55D6-48F3-AED4-9A29BCB5B8AF}"/>
                  </a:ext>
                </a:extLst>
              </p:cNvPr>
              <p:cNvSpPr/>
              <p:nvPr/>
            </p:nvSpPr>
            <p:spPr>
              <a:xfrm>
                <a:off x="7422797" y="3683763"/>
                <a:ext cx="686707" cy="149939"/>
              </a:xfrm>
              <a:custGeom>
                <a:avLst/>
                <a:gdLst>
                  <a:gd fmla="*/ 343096 w 686707" name="connsiteX0"/>
                  <a:gd fmla="*/ -197 h 149939" name="connsiteY0"/>
                  <a:gd fmla="*/ -246 w 686707" name="connsiteX1"/>
                  <a:gd fmla="*/ 74767 h 149939" name="connsiteY1"/>
                  <a:gd fmla="*/ -246 w 686707" name="connsiteX2"/>
                  <a:gd fmla="*/ 74767 h 149939" name="connsiteY2"/>
                  <a:gd fmla="*/ 343154 w 686707" name="connsiteX3"/>
                  <a:gd fmla="*/ 149742 h 149939" name="connsiteY3"/>
                  <a:gd fmla="*/ 343154 w 686707" name="connsiteX4"/>
                  <a:gd fmla="*/ 149742 h 149939" name="connsiteY4"/>
                  <a:gd fmla="*/ 686462 w 686707" name="connsiteX5"/>
                  <a:gd fmla="*/ 74767 h 149939" name="connsiteY5"/>
                  <a:gd fmla="*/ 343096 w 686707" name="connsiteX6"/>
                  <a:gd fmla="*/ -197 h 14993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49939" w="686707">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cap="flat" w="1166">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FFAB1326-F325-47DB-B202-0C0B43B2A11E}"/>
                  </a:ext>
                </a:extLst>
              </p:cNvPr>
              <p:cNvSpPr/>
              <p:nvPr/>
            </p:nvSpPr>
            <p:spPr>
              <a:xfrm>
                <a:off x="7422738" y="3787203"/>
                <a:ext cx="686765" cy="263203"/>
              </a:xfrm>
              <a:custGeom>
                <a:avLst/>
                <a:gdLst>
                  <a:gd fmla="*/ 685387 w 686765" name="connsiteX0"/>
                  <a:gd fmla="*/ -197 h 263203" name="connsiteY0"/>
                  <a:gd fmla="*/ 343154 w 686765" name="connsiteX1"/>
                  <a:gd fmla="*/ 74556 h 263203" name="connsiteY1"/>
                  <a:gd fmla="*/ 922 w 686765" name="connsiteX2"/>
                  <a:gd fmla="*/ 725 h 263203" name="connsiteY2"/>
                  <a:gd fmla="*/ -246 w 686765" name="connsiteX3"/>
                  <a:gd fmla="*/ 182938 h 263203" name="connsiteY3"/>
                  <a:gd fmla="*/ -246 w 686765" name="connsiteX4"/>
                  <a:gd fmla="*/ 182938 h 263203" name="connsiteY4"/>
                  <a:gd fmla="*/ 343154 w 686765" name="connsiteX5"/>
                  <a:gd fmla="*/ 263006 h 263203" name="connsiteY5"/>
                  <a:gd fmla="*/ 685235 w 686765" name="connsiteX6"/>
                  <a:gd fmla="*/ 188696 h 263203" name="connsiteY6"/>
                  <a:gd fmla="*/ 685352 w 686765" name="connsiteX7"/>
                  <a:gd fmla="*/ 188696 h 263203" name="connsiteY7"/>
                  <a:gd fmla="*/ 685352 w 686765" name="connsiteX8"/>
                  <a:gd fmla="*/ 188229 h 263203" name="connsiteY8"/>
                  <a:gd fmla="*/ 686520 w 686765" name="connsiteX9"/>
                  <a:gd fmla="*/ 182938 h 263203" name="connsiteY9"/>
                  <a:gd fmla="*/ 685387 w 686765" name="connsiteX10"/>
                  <a:gd fmla="*/ -197 h 26320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03" w="686765">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cap="flat" w="1166">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3A37DD8D-FF17-4ECC-A6F9-0986CBCA1EE3}"/>
                  </a:ext>
                </a:extLst>
              </p:cNvPr>
              <p:cNvSpPr/>
              <p:nvPr/>
            </p:nvSpPr>
            <p:spPr>
              <a:xfrm>
                <a:off x="7422738" y="4003908"/>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404 h 263273" name="connsiteY8"/>
                  <a:gd fmla="*/ 686520 w 686765" name="connsiteX9"/>
                  <a:gd fmla="*/ 183113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cap="flat" w="1166">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79652057-BB4A-4324-A1E6-715215AC2EFC}"/>
                  </a:ext>
                </a:extLst>
              </p:cNvPr>
              <p:cNvSpPr/>
              <p:nvPr/>
            </p:nvSpPr>
            <p:spPr>
              <a:xfrm>
                <a:off x="7422738" y="4220670"/>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287 h 263273" name="connsiteY8"/>
                  <a:gd fmla="*/ 686520 w 686765" name="connsiteX9"/>
                  <a:gd fmla="*/ 182996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cap="flat" w="1166">
                <a:noFill/>
                <a:prstDash val="solid"/>
                <a:miter/>
              </a:ln>
            </p:spPr>
            <p:txBody>
              <a:bodyPr anchor="ctr" rtlCol="0"/>
              <a:lstStyle/>
              <a:p>
                <a:endParaRPr dirty="0" lang="en-US"/>
              </a:p>
            </p:txBody>
          </p:sp>
        </p:grpSp>
        <p:sp>
          <p:nvSpPr>
            <p:cNvPr id="14" name="Rectangle: Rounded Corners 13">
              <a:extLst>
                <a:ext uri="{FF2B5EF4-FFF2-40B4-BE49-F238E27FC236}">
                  <a16:creationId xmlns:a16="http://schemas.microsoft.com/office/drawing/2014/main" id="{92887C8B-7FF0-4700-9F74-25A0FA97283B}"/>
                </a:ext>
              </a:extLst>
            </p:cNvPr>
            <p:cNvSpPr/>
            <p:nvPr/>
          </p:nvSpPr>
          <p:spPr>
            <a:xfrm>
              <a:off x="6055859" y="2600523"/>
              <a:ext cx="848957" cy="776673"/>
            </a:xfrm>
            <a:prstGeom prst="roundRect">
              <a:avLst>
                <a:gd fmla="val 6493" name="adj"/>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sp>
        <p:nvSpPr>
          <p:cNvPr id="24" name="TextBox 23">
            <a:extLst>
              <a:ext uri="{FF2B5EF4-FFF2-40B4-BE49-F238E27FC236}">
                <a16:creationId xmlns:a16="http://schemas.microsoft.com/office/drawing/2014/main" id="{F895ED3F-80A0-4254-959C-DE95C62CC33D}"/>
              </a:ext>
            </a:extLst>
          </p:cNvPr>
          <p:cNvSpPr txBox="1"/>
          <p:nvPr/>
        </p:nvSpPr>
        <p:spPr>
          <a:xfrm>
            <a:off x="6255881" y="1866900"/>
            <a:ext cx="3474859" cy="830997"/>
          </a:xfrm>
          <a:prstGeom prst="rect">
            <a:avLst/>
          </a:prstGeom>
          <a:noFill/>
        </p:spPr>
        <p:txBody>
          <a:bodyPr rtlCol="0" wrap="square">
            <a:spAutoFit/>
          </a:bodyPr>
          <a:lstStyle/>
          <a:p txid="c7bf8db21103b2d980f8cec4700433a5">
            <a:pPr algn="l" indent="-342900" marL="342900">
              <a:buClr>
                <a:srgbClr val="008CCF"/>
              </a:buClr>
              <a:buFont charset="0" panose="020B0604020202020204" pitchFamily="34" typeface="Arial"/>
              <a:buChar char="•"/>
            </a:pPr>
            <a:r>
              <a:rPr dirty="0" lang="en-US" sz="2400"/>
              <a:t>Peut être calculé à l'aide d'autres outils</a:t>
            </a:r>
          </a:p>
        </p:txBody>
      </p:sp>
      <p:pic>
        <p:nvPicPr>
          <p:cNvPr id="26" name="Graphic 25">
            <a:extLst>
              <a:ext uri="{FF2B5EF4-FFF2-40B4-BE49-F238E27FC236}">
                <a16:creationId xmlns:a16="http://schemas.microsoft.com/office/drawing/2014/main" id="{88B9664C-4142-4505-9B82-201559510A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45133" y="3870628"/>
            <a:ext cx="1896354" cy="1465128"/>
          </a:xfrm>
          <a:prstGeom prst="rect">
            <a:avLst/>
          </a:prstGeom>
        </p:spPr>
      </p:pic>
      <p:sp>
        <p:nvSpPr>
          <p:cNvPr id="27" name="Rectangle: Rounded Corners 26">
            <a:extLst>
              <a:ext uri="{FF2B5EF4-FFF2-40B4-BE49-F238E27FC236}">
                <a16:creationId xmlns:a16="http://schemas.microsoft.com/office/drawing/2014/main" id="{DCC655F8-D291-44D2-8C5C-2A060EE00FAB}"/>
              </a:ext>
            </a:extLst>
          </p:cNvPr>
          <p:cNvSpPr/>
          <p:nvPr/>
        </p:nvSpPr>
        <p:spPr>
          <a:xfrm>
            <a:off x="6609317" y="3021697"/>
            <a:ext cx="27679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Tree>
    <p:custDataLst>
      <p:tags r:id="rId1"/>
    </p:custDataLst>
    <p:extLst>
      <p:ext uri="{BB962C8B-B14F-4D97-AF65-F5344CB8AC3E}">
        <p14:creationId xmlns:p14="http://schemas.microsoft.com/office/powerpoint/2010/main" val="2071849019"/>
      </p:ext>
    </p:extLst>
  </p:cSld>
  <p:clrMapOvr>
    <a:masterClrMapping/>
  </p:clrMapOvr>
  <mc:AlternateContent xmlns:mc="http://schemas.openxmlformats.org/markup-compatibility/2006" xmlns:p14="http://schemas.microsoft.com/office/powerpoint/2010/main">
    <mc:Choice Requires="p14">
      <p:transition advTm="22972" p14:dur="2000" spd="slow"/>
    </mc:Choice>
    <mc:Fallback xmlns="">
      <p:transition advTm="229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500" id="17"/>
                                        <p:tgtEl>
                                          <p:spTgt spid="27"/>
                                        </p:tgtEl>
                                      </p:cBhvr>
                                    </p:animEffect>
                                  </p:childTnLst>
                                </p:cTn>
                              </p:par>
                              <p:par>
                                <p:cTn fill="hold" id="18" nodeType="withEffect" presetClass="entr" presetID="10" presetSubtype="0">
                                  <p:stCondLst>
                                    <p:cond delay="0"/>
                                  </p:stCondLst>
                                  <p:childTnLst>
                                    <p:set>
                                      <p:cBhvr>
                                        <p:cTn dur="1" fill="hold" id="19">
                                          <p:stCondLst>
                                            <p:cond delay="0"/>
                                          </p:stCondLst>
                                        </p:cTn>
                                        <p:tgtEl>
                                          <p:spTgt spid="26"/>
                                        </p:tgtEl>
                                        <p:attrNameLst>
                                          <p:attrName>style.visibility</p:attrName>
                                        </p:attrNameLst>
                                      </p:cBhvr>
                                      <p:to>
                                        <p:strVal val="visible"/>
                                      </p:to>
                                    </p:set>
                                    <p:animEffect filter="fade" transition="in">
                                      <p:cBhvr>
                                        <p:cTn dur="500" id="20"/>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animBg="1"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39DFBB8-4205-4465-8C87-2E5CACB337A1}"/>
              </a:ext>
            </a:extLst>
          </p:cNvPr>
          <p:cNvSpPr txBox="1"/>
          <p:nvPr/>
        </p:nvSpPr>
        <p:spPr>
          <a:xfrm>
            <a:off x="4954664" y="2821752"/>
            <a:ext cx="4223772" cy="2180405"/>
          </a:xfrm>
          <a:prstGeom prst="rect">
            <a:avLst/>
          </a:prstGeom>
          <a:noFill/>
        </p:spPr>
        <p:txBody>
          <a:bodyPr rtlCol="0" wrap="square">
            <a:spAutoFit/>
          </a:bodyPr>
          <a:lstStyle/>
          <a:p txid="731625cf15c63404065bb329d4ed3882">
            <a:pPr algn="l" indent="-457200" marL="457200">
              <a:lnSpc>
                <a:spcPts val="3300"/>
              </a:lnSpc>
              <a:buClr>
                <a:srgbClr val="008CCF"/>
              </a:buClr>
              <a:buFont typeface="+mj-lt"/>
              <a:buAutoNum type="arabicPeriod"/>
            </a:pPr>
            <a:r>
              <a:rPr lang="es-ES" sz="2400"/>
              <a:t>Rapports effectifs</a:t>
            </a:r>
          </a:p>
          <a:p txid="b22a7f3f93e62430fb330bd78336cc22">
            <a:pPr algn="l" indent="-457200" marL="457200">
              <a:lnSpc>
                <a:spcPts val="3300"/>
              </a:lnSpc>
              <a:buClr>
                <a:srgbClr val="008CCF"/>
              </a:buClr>
              <a:buFont typeface="+mj-lt"/>
              <a:buAutoNum type="arabicPeriod"/>
            </a:pPr>
            <a:r>
              <a:rPr lang="es-ES" sz="2400"/>
              <a:t>Rapports attendus</a:t>
            </a:r>
          </a:p>
          <a:p txid="10678cb42b0a5ccf89e74a5bd16fe10a">
            <a:pPr algn="l" indent="-457200" marL="457200">
              <a:lnSpc>
                <a:spcPts val="3300"/>
              </a:lnSpc>
              <a:buClr>
                <a:srgbClr val="008CCF"/>
              </a:buClr>
              <a:buFont typeface="+mj-lt"/>
              <a:buAutoNum type="arabicPeriod"/>
            </a:pPr>
            <a:r>
              <a:rPr lang="es-ES" sz="2400"/>
              <a:t>Taux de déclaration</a:t>
            </a:r>
          </a:p>
          <a:p txid="c5fb45b8dc07d44f1114d3556014b436">
            <a:pPr algn="l" indent="-457200" marL="457200">
              <a:lnSpc>
                <a:spcPts val="3300"/>
              </a:lnSpc>
              <a:buClr>
                <a:srgbClr val="008CCF"/>
              </a:buClr>
              <a:buFont typeface="+mj-lt"/>
              <a:buAutoNum type="arabicPeriod"/>
            </a:pPr>
            <a:r>
              <a:rPr lang="es-ES" sz="2400"/>
              <a:t>Rapports effectifs dans les délais</a:t>
            </a:r>
          </a:p>
          <a:p txid="bd15950195fa86155542828c3620e17f">
            <a:pPr algn="l" indent="-457200" marL="457200">
              <a:lnSpc>
                <a:spcPts val="3300"/>
              </a:lnSpc>
              <a:buClr>
                <a:srgbClr val="008CCF"/>
              </a:buClr>
              <a:buFont typeface="+mj-lt"/>
              <a:buAutoNum type="arabicPeriod"/>
            </a:pPr>
            <a:r>
              <a:rPr lang="es-ES" sz="2400"/>
              <a:t>Taux de déclaration dans les délais</a:t>
            </a:r>
          </a:p>
        </p:txBody>
      </p:sp>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6647934" y="1169196"/>
            <a:ext cx="4223772" cy="830997"/>
          </a:xfrm>
          <a:prstGeom prst="rect">
            <a:avLst/>
          </a:prstGeom>
          <a:noFill/>
        </p:spPr>
        <p:txBody>
          <a:bodyPr rtlCol="0" wrap="square">
            <a:spAutoFit/>
          </a:bodyPr>
          <a:lstStyle/>
          <a:p txid="b2dc6f398b971b350c73c4ce3c8a576f">
            <a:pPr algn="l">
              <a:buClr>
                <a:srgbClr val="008CCF"/>
              </a:buClr>
            </a:pPr>
            <a:r>
              <a:rPr lang="es-ES" sz="2400"/>
              <a:t>Vérifier la complétude et la ponctualité d'un ensemble de données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972316" y="2327580"/>
            <a:ext cx="3962400" cy="830997"/>
          </a:xfrm>
          <a:prstGeom prst="rect">
            <a:avLst/>
          </a:prstGeom>
          <a:noFill/>
        </p:spPr>
        <p:txBody>
          <a:bodyPr rtlCol="0" wrap="square">
            <a:spAutoFit/>
          </a:bodyPr>
          <a:lstStyle/>
          <a:p txid="a48b45465edfbca004932a1366cabc4c">
            <a:pPr algn="l" indent="-342900" marL="342900">
              <a:buClr>
                <a:srgbClr val="008CCF"/>
              </a:buClr>
              <a:buFont charset="-79" pitchFamily="2" typeface="Rubik"/>
              <a:buChar char="•"/>
            </a:pPr>
            <a:r>
              <a:rPr lang="es-ES" sz="2400"/>
              <a:t>Vous pouvez y accéder à partir de l'application Rapports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972316" y="3374885"/>
            <a:ext cx="4096733" cy="830997"/>
          </a:xfrm>
          <a:prstGeom prst="rect">
            <a:avLst/>
          </a:prstGeom>
          <a:noFill/>
        </p:spPr>
        <p:txBody>
          <a:bodyPr rtlCol="0" wrap="square">
            <a:spAutoFit/>
          </a:bodyPr>
          <a:lstStyle/>
          <a:p txid="25f4c824f03d197023eed2e42527f3fc">
            <a:pPr algn="l" indent="-342900" marL="342900">
              <a:buClr>
                <a:srgbClr val="008CCF"/>
              </a:buClr>
              <a:buFont charset="-79" pitchFamily="2" typeface="Rubik"/>
              <a:buChar char="•"/>
            </a:pPr>
            <a:r>
              <a:rPr lang="es-ES" sz="2400"/>
              <a:t>Sélectionner les dimensions du rapport</a:t>
            </a:r>
          </a:p>
        </p:txBody>
      </p:sp>
      <p:sp>
        <p:nvSpPr>
          <p:cNvPr id="25" name="TextBox 24">
            <a:extLst>
              <a:ext uri="{FF2B5EF4-FFF2-40B4-BE49-F238E27FC236}">
                <a16:creationId xmlns:a16="http://schemas.microsoft.com/office/drawing/2014/main" id="{BA617B82-03DF-40B2-A5A2-3D3E6E70041C}"/>
              </a:ext>
            </a:extLst>
          </p:cNvPr>
          <p:cNvSpPr txBox="1"/>
          <p:nvPr/>
        </p:nvSpPr>
        <p:spPr>
          <a:xfrm>
            <a:off x="4954664" y="2327580"/>
            <a:ext cx="3258065" cy="461665"/>
          </a:xfrm>
          <a:prstGeom prst="rect">
            <a:avLst/>
          </a:prstGeom>
          <a:noFill/>
        </p:spPr>
        <p:txBody>
          <a:bodyPr rtlCol="0" wrap="square">
            <a:spAutoFit/>
          </a:bodyPr>
          <a:lstStyle/>
          <a:p txid="3158e3f67c3811ab1a683acb7ffacaad">
            <a:pPr algn="l" indent="-342900" marL="342900">
              <a:buClr>
                <a:srgbClr val="008CCF"/>
              </a:buClr>
              <a:buFont charset="-79" pitchFamily="2" typeface="Rubik"/>
              <a:buChar char="•"/>
            </a:pPr>
            <a:r>
              <a:rPr lang="es-ES" sz="2400"/>
              <a:t>Résultats:</a:t>
            </a:r>
          </a:p>
        </p:txBody>
      </p:sp>
      <p:sp>
        <p:nvSpPr>
          <p:cNvPr id="18" name="Rectangle: Rounded Corners 17">
            <a:extLst>
              <a:ext uri="{FF2B5EF4-FFF2-40B4-BE49-F238E27FC236}">
                <a16:creationId xmlns:a16="http://schemas.microsoft.com/office/drawing/2014/main" id="{DF17BCB2-2B71-4DBE-97AC-B166703A95A2}"/>
              </a:ext>
            </a:extLst>
          </p:cNvPr>
          <p:cNvSpPr/>
          <p:nvPr/>
        </p:nvSpPr>
        <p:spPr>
          <a:xfrm>
            <a:off x="2657585" y="1264413"/>
            <a:ext cx="27679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1c925efcaff2b838865bfedc02d66">
            <a:pPr algn="ctr"/>
            <a:r>
              <a:rPr lang="es-ES" sz="2200"/>
              <a:t>Résumé du Taux de Déclaration</a:t>
            </a:r>
          </a:p>
        </p:txBody>
      </p:sp>
      <p:cxnSp>
        <p:nvCxnSpPr>
          <p:cNvPr id="19" name="Straight Arrow Connector 18">
            <a:extLst>
              <a:ext uri="{FF2B5EF4-FFF2-40B4-BE49-F238E27FC236}">
                <a16:creationId xmlns:a16="http://schemas.microsoft.com/office/drawing/2014/main" id="{2017C623-185E-4A3D-BC4D-AA1D3A5DF09D}"/>
              </a:ext>
            </a:extLst>
          </p:cNvPr>
          <p:cNvCxnSpPr/>
          <p:nvPr/>
        </p:nvCxnSpPr>
        <p:spPr>
          <a:xfrm>
            <a:off x="5747831" y="1610488"/>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0F3D80-1504-4490-8846-536C14734F93}"/>
              </a:ext>
            </a:extLst>
          </p:cNvPr>
          <p:cNvSpPr txBox="1"/>
          <p:nvPr/>
        </p:nvSpPr>
        <p:spPr>
          <a:xfrm>
            <a:off x="972316" y="4422191"/>
            <a:ext cx="4096734" cy="461665"/>
          </a:xfrm>
          <a:prstGeom prst="rect">
            <a:avLst/>
          </a:prstGeom>
          <a:noFill/>
        </p:spPr>
        <p:txBody>
          <a:bodyPr rtlCol="0" wrap="square">
            <a:spAutoFit/>
          </a:bodyPr>
          <a:lstStyle/>
          <a:p txid="ef65222f3619d1a1845aa0f75de67106">
            <a:pPr algn="l" indent="-342900" marL="342900">
              <a:buClr>
                <a:srgbClr val="008CCF"/>
              </a:buClr>
              <a:buFont charset="-79" pitchFamily="2" typeface="Rubik"/>
              <a:buChar char="•"/>
            </a:pPr>
            <a:r>
              <a:rPr lang="es-ES" sz="2400"/>
              <a:t>Cliquez sur "Obtenir le rapport"</a:t>
            </a:r>
          </a:p>
        </p:txBody>
      </p:sp>
      <p:sp>
        <p:nvSpPr>
          <p:cNvPr id="4" name="Right Brace 3">
            <a:extLst>
              <a:ext uri="{FF2B5EF4-FFF2-40B4-BE49-F238E27FC236}">
                <a16:creationId xmlns:a16="http://schemas.microsoft.com/office/drawing/2014/main" id="{D441BAE4-AB13-4C2A-A138-3F9DBD18178D}"/>
              </a:ext>
            </a:extLst>
          </p:cNvPr>
          <p:cNvSpPr/>
          <p:nvPr/>
        </p:nvSpPr>
        <p:spPr>
          <a:xfrm>
            <a:off x="8748248" y="2906160"/>
            <a:ext cx="359884" cy="2062104"/>
          </a:xfrm>
          <a:prstGeom prst="rightBrace">
            <a:avLst>
              <a:gd fmla="val 56060"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 name="TextBox 4">
            <a:extLst>
              <a:ext uri="{FF2B5EF4-FFF2-40B4-BE49-F238E27FC236}">
                <a16:creationId xmlns:a16="http://schemas.microsoft.com/office/drawing/2014/main" id="{53320EAA-5E19-4637-A2A2-C6E2665A8DD7}"/>
              </a:ext>
            </a:extLst>
          </p:cNvPr>
          <p:cNvSpPr txBox="1"/>
          <p:nvPr/>
        </p:nvSpPr>
        <p:spPr>
          <a:xfrm>
            <a:off x="9242462" y="3123030"/>
            <a:ext cx="1885070" cy="461665"/>
          </a:xfrm>
          <a:prstGeom prst="rect">
            <a:avLst/>
          </a:prstGeom>
          <a:noFill/>
        </p:spPr>
        <p:txBody>
          <a:bodyPr rtlCol="0" wrap="square">
            <a:spAutoFit/>
          </a:bodyPr>
          <a:lstStyle/>
          <a:p txid="5ef4940635186ddcaf1402d07ab63dae">
            <a:pPr algn="l" indent="-342900" marL="342900">
              <a:buClr>
                <a:srgbClr val="008CCF"/>
              </a:buClr>
              <a:buFont charset="-79" pitchFamily="2" typeface="Rubik"/>
              <a:buChar char="•"/>
            </a:pPr>
            <a:r>
              <a:rPr lang="es-ES" sz="2400"/>
              <a:t>Ensemble de données</a:t>
            </a:r>
          </a:p>
        </p:txBody>
      </p:sp>
      <p:sp>
        <p:nvSpPr>
          <p:cNvPr id="30" name="TextBox 29">
            <a:extLst>
              <a:ext uri="{FF2B5EF4-FFF2-40B4-BE49-F238E27FC236}">
                <a16:creationId xmlns:a16="http://schemas.microsoft.com/office/drawing/2014/main" id="{D25553F1-05A5-4D95-ABC1-59BE5BF9314B}"/>
              </a:ext>
            </a:extLst>
          </p:cNvPr>
          <p:cNvSpPr txBox="1"/>
          <p:nvPr/>
        </p:nvSpPr>
        <p:spPr>
          <a:xfrm>
            <a:off x="9242462" y="3706660"/>
            <a:ext cx="1885070" cy="461665"/>
          </a:xfrm>
          <a:prstGeom prst="rect">
            <a:avLst/>
          </a:prstGeom>
          <a:noFill/>
        </p:spPr>
        <p:txBody>
          <a:bodyPr rtlCol="0" wrap="square">
            <a:spAutoFit/>
          </a:bodyPr>
          <a:lstStyle/>
          <a:p txid="eab47530c0b0d0c7a1a747db08893209">
            <a:pPr algn="l" indent="-342900" marL="342900">
              <a:buClr>
                <a:srgbClr val="008CCF"/>
              </a:buClr>
              <a:buFont charset="-79" pitchFamily="2" typeface="Rubik"/>
              <a:buChar char="•"/>
            </a:pPr>
            <a:r>
              <a:rPr lang="es-ES" sz="2400"/>
              <a:t>Unité d'organisation</a:t>
            </a:r>
          </a:p>
        </p:txBody>
      </p:sp>
      <p:sp>
        <p:nvSpPr>
          <p:cNvPr id="31" name="TextBox 30">
            <a:extLst>
              <a:ext uri="{FF2B5EF4-FFF2-40B4-BE49-F238E27FC236}">
                <a16:creationId xmlns:a16="http://schemas.microsoft.com/office/drawing/2014/main" id="{18DCB879-FB5F-41CA-8DBC-2059C88AE32A}"/>
              </a:ext>
            </a:extLst>
          </p:cNvPr>
          <p:cNvSpPr txBox="1"/>
          <p:nvPr/>
        </p:nvSpPr>
        <p:spPr>
          <a:xfrm>
            <a:off x="9242462" y="4290290"/>
            <a:ext cx="1885070" cy="461665"/>
          </a:xfrm>
          <a:prstGeom prst="rect">
            <a:avLst/>
          </a:prstGeom>
          <a:noFill/>
        </p:spPr>
        <p:txBody>
          <a:bodyPr rtlCol="0" wrap="square">
            <a:spAutoFit/>
          </a:bodyPr>
          <a:lstStyle/>
          <a:p txid="0abc69788bd617d39c9e88aa74816c34">
            <a:pPr algn="l" indent="-342900" marL="342900">
              <a:buClr>
                <a:srgbClr val="008CCF"/>
              </a:buClr>
              <a:buFont charset="-79" pitchFamily="2" typeface="Rubik"/>
              <a:buChar char="•"/>
            </a:pPr>
            <a:r>
              <a:rPr lang="es-ES" sz="2400"/>
              <a:t>Période</a:t>
            </a:r>
          </a:p>
        </p:txBody>
      </p:sp>
    </p:spTree>
    <p:custDataLst>
      <p:tags r:id="rId1"/>
    </p:custDataLst>
    <p:extLst>
      <p:ext uri="{BB962C8B-B14F-4D97-AF65-F5344CB8AC3E}">
        <p14:creationId xmlns:p14="http://schemas.microsoft.com/office/powerpoint/2010/main" val="81434064"/>
      </p:ext>
    </p:extLst>
  </p:cSld>
  <p:clrMapOvr>
    <a:masterClrMapping/>
  </p:clrMapOvr>
  <p:transition advTm="33768"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9"/>
                                        </p:tgtEl>
                                        <p:attrNameLst>
                                          <p:attrName>style.visibility</p:attrName>
                                        </p:attrNameLst>
                                      </p:cBhvr>
                                      <p:to>
                                        <p:strVal val="visible"/>
                                      </p:to>
                                    </p:set>
                                    <p:animEffect filter="wipe(left)" transition="in">
                                      <p:cBhvr>
                                        <p:cTn dur="500" id="12"/>
                                        <p:tgtEl>
                                          <p:spTgt spid="19"/>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3"/>
                                        </p:tgtEl>
                                        <p:attrNameLst>
                                          <p:attrName>style.visibility</p:attrName>
                                        </p:attrNameLst>
                                      </p:cBhvr>
                                      <p:to>
                                        <p:strVal val="visible"/>
                                      </p:to>
                                    </p:set>
                                    <p:animEffect filter="fade" transition="in">
                                      <p:cBhvr>
                                        <p:cTn dur="500" id="16"/>
                                        <p:tgtEl>
                                          <p:spTgt spid="3"/>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3"/>
                                        </p:tgtEl>
                                        <p:attrNameLst>
                                          <p:attrName>style.visibility</p:attrName>
                                        </p:attrNameLst>
                                      </p:cBhvr>
                                      <p:to>
                                        <p:strVal val="visible"/>
                                      </p:to>
                                    </p:set>
                                    <p:animEffect filter="fade" transition="in">
                                      <p:cBhvr>
                                        <p:cTn dur="500" id="21"/>
                                        <p:tgtEl>
                                          <p:spTgt spid="23"/>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4"/>
                                        </p:tgtEl>
                                        <p:attrNameLst>
                                          <p:attrName>style.visibility</p:attrName>
                                        </p:attrNameLst>
                                      </p:cBhvr>
                                      <p:to>
                                        <p:strVal val="visible"/>
                                      </p:to>
                                    </p:set>
                                    <p:animEffect filter="fade" transition="in">
                                      <p:cBhvr>
                                        <p:cTn dur="500" id="26"/>
                                        <p:tgtEl>
                                          <p:spTgt spid="24"/>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0"/>
                                        </p:tgtEl>
                                        <p:attrNameLst>
                                          <p:attrName>style.visibility</p:attrName>
                                        </p:attrNameLst>
                                      </p:cBhvr>
                                      <p:to>
                                        <p:strVal val="visible"/>
                                      </p:to>
                                    </p:set>
                                    <p:animEffect filter="fade" transition="in">
                                      <p:cBhvr>
                                        <p:cTn dur="500" id="31"/>
                                        <p:tgtEl>
                                          <p:spTgt spid="20"/>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7">
                                            <p:txEl>
                                              <p:pRg end="0" st="0"/>
                                            </p:txEl>
                                          </p:spTgt>
                                        </p:tgtEl>
                                        <p:attrNameLst>
                                          <p:attrName>style.visibility</p:attrName>
                                        </p:attrNameLst>
                                      </p:cBhvr>
                                      <p:to>
                                        <p:strVal val="visible"/>
                                      </p:to>
                                    </p:set>
                                    <p:animEffect filter="fade" transition="in">
                                      <p:cBhvr>
                                        <p:cTn dur="500" id="41"/>
                                        <p:tgtEl>
                                          <p:spTgt spid="27">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7">
                                            <p:txEl>
                                              <p:pRg end="1" st="1"/>
                                            </p:txEl>
                                          </p:spTgt>
                                        </p:tgtEl>
                                        <p:attrNameLst>
                                          <p:attrName>style.visibility</p:attrName>
                                        </p:attrNameLst>
                                      </p:cBhvr>
                                      <p:to>
                                        <p:strVal val="visible"/>
                                      </p:to>
                                    </p:set>
                                    <p:animEffect filter="fade" transition="in">
                                      <p:cBhvr>
                                        <p:cTn dur="500" id="46"/>
                                        <p:tgtEl>
                                          <p:spTgt spid="27">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27">
                                            <p:txEl>
                                              <p:pRg end="2" st="2"/>
                                            </p:txEl>
                                          </p:spTgt>
                                        </p:tgtEl>
                                        <p:attrNameLst>
                                          <p:attrName>style.visibility</p:attrName>
                                        </p:attrNameLst>
                                      </p:cBhvr>
                                      <p:to>
                                        <p:strVal val="visible"/>
                                      </p:to>
                                    </p:set>
                                    <p:animEffect filter="fade" transition="in">
                                      <p:cBhvr>
                                        <p:cTn dur="500" id="51"/>
                                        <p:tgtEl>
                                          <p:spTgt spid="27">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27">
                                            <p:txEl>
                                              <p:pRg end="3" st="3"/>
                                            </p:txEl>
                                          </p:spTgt>
                                        </p:tgtEl>
                                        <p:attrNameLst>
                                          <p:attrName>style.visibility</p:attrName>
                                        </p:attrNameLst>
                                      </p:cBhvr>
                                      <p:to>
                                        <p:strVal val="visible"/>
                                      </p:to>
                                    </p:set>
                                    <p:animEffect filter="fade" transition="in">
                                      <p:cBhvr>
                                        <p:cTn dur="500" id="56"/>
                                        <p:tgtEl>
                                          <p:spTgt spid="27">
                                            <p:txEl>
                                              <p:pRg end="3" st="3"/>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27">
                                            <p:txEl>
                                              <p:pRg end="4" st="4"/>
                                            </p:txEl>
                                          </p:spTgt>
                                        </p:tgtEl>
                                        <p:attrNameLst>
                                          <p:attrName>style.visibility</p:attrName>
                                        </p:attrNameLst>
                                      </p:cBhvr>
                                      <p:to>
                                        <p:strVal val="visible"/>
                                      </p:to>
                                    </p:set>
                                    <p:animEffect filter="fade" transition="in">
                                      <p:cBhvr>
                                        <p:cTn dur="500" id="61"/>
                                        <p:tgtEl>
                                          <p:spTgt spid="27">
                                            <p:txEl>
                                              <p:pRg end="4" st="4"/>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8">
                                  <p:stCondLst>
                                    <p:cond delay="0"/>
                                  </p:stCondLst>
                                  <p:childTnLst>
                                    <p:set>
                                      <p:cBhvr>
                                        <p:cTn dur="1" fill="hold" id="65">
                                          <p:stCondLst>
                                            <p:cond delay="0"/>
                                          </p:stCondLst>
                                        </p:cTn>
                                        <p:tgtEl>
                                          <p:spTgt spid="4"/>
                                        </p:tgtEl>
                                        <p:attrNameLst>
                                          <p:attrName>style.visibility</p:attrName>
                                        </p:attrNameLst>
                                      </p:cBhvr>
                                      <p:to>
                                        <p:strVal val="visible"/>
                                      </p:to>
                                    </p:set>
                                    <p:animEffect filter="wipe(left)" transition="in">
                                      <p:cBhvr>
                                        <p:cTn dur="500" id="66"/>
                                        <p:tgtEl>
                                          <p:spTgt spid="4"/>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5"/>
                                        </p:tgtEl>
                                        <p:attrNameLst>
                                          <p:attrName>style.visibility</p:attrName>
                                        </p:attrNameLst>
                                      </p:cBhvr>
                                      <p:to>
                                        <p:strVal val="visible"/>
                                      </p:to>
                                    </p:set>
                                    <p:animEffect filter="fade" transition="in">
                                      <p:cBhvr>
                                        <p:cTn dur="500" id="71"/>
                                        <p:tgtEl>
                                          <p:spTgt spid="5"/>
                                        </p:tgtEl>
                                      </p:cBhvr>
                                    </p:animEffect>
                                  </p:childTnLst>
                                </p:cTn>
                              </p:par>
                            </p:childTnLst>
                          </p:cTn>
                        </p:par>
                      </p:childTnLst>
                    </p:cTn>
                  </p:par>
                  <p:par>
                    <p:cTn fill="hold" id="72">
                      <p:stCondLst>
                        <p:cond delay="indefinite"/>
                      </p:stCondLst>
                      <p:childTnLst>
                        <p:par>
                          <p:cTn fill="hold" id="73">
                            <p:stCondLst>
                              <p:cond delay="0"/>
                            </p:stCondLst>
                            <p:childTnLst>
                              <p:par>
                                <p:cTn fill="hold" grpId="0" id="74" nodeType="clickEffect" presetClass="entr" presetID="10" presetSubtype="0">
                                  <p:stCondLst>
                                    <p:cond delay="0"/>
                                  </p:stCondLst>
                                  <p:childTnLst>
                                    <p:set>
                                      <p:cBhvr>
                                        <p:cTn dur="1" fill="hold" id="75">
                                          <p:stCondLst>
                                            <p:cond delay="0"/>
                                          </p:stCondLst>
                                        </p:cTn>
                                        <p:tgtEl>
                                          <p:spTgt spid="30"/>
                                        </p:tgtEl>
                                        <p:attrNameLst>
                                          <p:attrName>style.visibility</p:attrName>
                                        </p:attrNameLst>
                                      </p:cBhvr>
                                      <p:to>
                                        <p:strVal val="visible"/>
                                      </p:to>
                                    </p:set>
                                    <p:animEffect filter="fade" transition="in">
                                      <p:cBhvr>
                                        <p:cTn dur="500" id="76"/>
                                        <p:tgtEl>
                                          <p:spTgt spid="30"/>
                                        </p:tgtEl>
                                      </p:cBhvr>
                                    </p:animEffect>
                                  </p:childTnLst>
                                </p:cTn>
                              </p:par>
                            </p:childTnLst>
                          </p:cTn>
                        </p:par>
                      </p:childTnLst>
                    </p:cTn>
                  </p:par>
                  <p:par>
                    <p:cTn fill="hold" id="77">
                      <p:stCondLst>
                        <p:cond delay="indefinite"/>
                      </p:stCondLst>
                      <p:childTnLst>
                        <p:par>
                          <p:cTn fill="hold" id="78">
                            <p:stCondLst>
                              <p:cond delay="0"/>
                            </p:stCondLst>
                            <p:childTnLst>
                              <p:par>
                                <p:cTn fill="hold" grpId="0" id="79" nodeType="clickEffect" presetClass="entr" presetID="10" presetSubtype="0">
                                  <p:stCondLst>
                                    <p:cond delay="0"/>
                                  </p:stCondLst>
                                  <p:childTnLst>
                                    <p:set>
                                      <p:cBhvr>
                                        <p:cTn dur="1" fill="hold" id="80">
                                          <p:stCondLst>
                                            <p:cond delay="0"/>
                                          </p:stCondLst>
                                        </p:cTn>
                                        <p:tgtEl>
                                          <p:spTgt spid="31"/>
                                        </p:tgtEl>
                                        <p:attrNameLst>
                                          <p:attrName>style.visibility</p:attrName>
                                        </p:attrNameLst>
                                      </p:cBhvr>
                                      <p:to>
                                        <p:strVal val="visible"/>
                                      </p:to>
                                    </p:set>
                                    <p:animEffect filter="fade" transition="in">
                                      <p:cBhvr>
                                        <p:cTn dur="500" id="81"/>
                                        <p:tgtEl>
                                          <p:spTgt spid="3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7" uiExpand="1"/>
      <p:bldP grpId="0" spid="3"/>
      <p:bldP grpId="0" spid="23"/>
      <p:bldP grpId="0" spid="24"/>
      <p:bldP grpId="0" spid="25"/>
      <p:bldP animBg="1" grpId="0" spid="18"/>
      <p:bldP grpId="0" spid="20"/>
      <p:bldP animBg="1" grpId="0" spid="4"/>
      <p:bldP grpId="0" spid="5"/>
      <p:bldP grpId="0" spid="30"/>
      <p:bldP grpId="0" spid="3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9D1E39C0-E1DE-46C5-B54C-1D3415B251EF}"/>
              </a:ext>
            </a:extLst>
          </p:cNvPr>
          <p:cNvGrpSpPr/>
          <p:nvPr/>
        </p:nvGrpSpPr>
        <p:grpSpPr>
          <a:xfrm>
            <a:off x="6627946" y="1289263"/>
            <a:ext cx="2538634" cy="3881944"/>
            <a:chOff x="9278195" y="1512998"/>
            <a:chExt cx="2609977" cy="3991038"/>
          </a:xfrm>
        </p:grpSpPr>
        <p:sp>
          <p:nvSpPr>
            <p:cNvPr id="65" name="Freeform: Shape 64">
              <a:extLst>
                <a:ext uri="{FF2B5EF4-FFF2-40B4-BE49-F238E27FC236}">
                  <a16:creationId xmlns:a16="http://schemas.microsoft.com/office/drawing/2014/main" id="{69903A05-C29A-4ED9-8F6A-D88B88B85984}"/>
                </a:ext>
              </a:extLst>
            </p:cNvPr>
            <p:cNvSpPr/>
            <p:nvPr/>
          </p:nvSpPr>
          <p:spPr>
            <a:xfrm>
              <a:off x="9278195" y="1961542"/>
              <a:ext cx="2609977" cy="3542494"/>
            </a:xfrm>
            <a:custGeom>
              <a:avLst/>
              <a:gdLst>
                <a:gd fmla="*/ 2565120 w 2609977" name="connsiteX0"/>
                <a:gd fmla="*/ 0 h 3542494" name="connsiteY0"/>
                <a:gd fmla="*/ 2609977 w 2609977" name="connsiteX1"/>
                <a:gd fmla="*/ 0 h 3542494" name="connsiteY1"/>
                <a:gd fmla="*/ 2609977 w 2609977" name="connsiteX2"/>
                <a:gd fmla="*/ 3542495 h 3542494" name="connsiteY2"/>
                <a:gd fmla="*/ 2565120 w 2609977" name="connsiteX3"/>
                <a:gd fmla="*/ 3542495 h 3542494" name="connsiteY3"/>
                <a:gd fmla="*/ 44857 w 2609977" name="connsiteX4"/>
                <a:gd fmla="*/ 3542495 h 3542494" name="connsiteY4"/>
                <a:gd fmla="*/ 0 w 2609977" name="connsiteX5"/>
                <a:gd fmla="*/ 3542495 h 3542494" name="connsiteY5"/>
                <a:gd fmla="*/ 0 w 2609977" name="connsiteX6"/>
                <a:gd fmla="*/ 0 h 3542494" name="connsiteY6"/>
                <a:gd fmla="*/ 44857 w 2609977" name="connsiteX7"/>
                <a:gd fmla="*/ 0 h 354249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542494" w="2609977">
                  <a:moveTo>
                    <a:pt x="2565120" y="0"/>
                  </a:moveTo>
                  <a:cubicBezTo>
                    <a:pt x="2589894" y="0"/>
                    <a:pt x="2609977" y="0"/>
                    <a:pt x="2609977" y="0"/>
                  </a:cubicBezTo>
                  <a:lnTo>
                    <a:pt x="2609977" y="3542495"/>
                  </a:lnTo>
                  <a:cubicBezTo>
                    <a:pt x="2609977" y="3542495"/>
                    <a:pt x="2589894" y="3542495"/>
                    <a:pt x="2565120" y="3542495"/>
                  </a:cubicBezTo>
                  <a:lnTo>
                    <a:pt x="44857" y="3542495"/>
                  </a:lnTo>
                  <a:cubicBezTo>
                    <a:pt x="20083" y="3542495"/>
                    <a:pt x="0" y="3542495"/>
                    <a:pt x="0" y="3542495"/>
                  </a:cubicBezTo>
                  <a:lnTo>
                    <a:pt x="0" y="0"/>
                  </a:lnTo>
                  <a:cubicBezTo>
                    <a:pt x="0" y="0"/>
                    <a:pt x="20083" y="0"/>
                    <a:pt x="44857" y="0"/>
                  </a:cubicBezTo>
                  <a:close/>
                </a:path>
              </a:pathLst>
            </a:custGeom>
            <a:solidFill>
              <a:srgbClr val="093371"/>
            </a:solidFill>
            <a:ln cap="flat" w="5359">
              <a:no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5DB2E973-BFE6-4639-9FB1-4BAA84F9E939}"/>
                </a:ext>
              </a:extLst>
            </p:cNvPr>
            <p:cNvSpPr/>
            <p:nvPr/>
          </p:nvSpPr>
          <p:spPr>
            <a:xfrm>
              <a:off x="9810170" y="1716651"/>
              <a:ext cx="1313027" cy="428743"/>
            </a:xfrm>
            <a:custGeom>
              <a:avLst/>
              <a:gdLst>
                <a:gd fmla="*/ 1283069 w 1313027" name="connsiteX0"/>
                <a:gd fmla="*/ 0 h 428743" name="connsiteY0"/>
                <a:gd fmla="*/ 1313028 w 1313027" name="connsiteX1"/>
                <a:gd fmla="*/ 0 h 428743" name="connsiteY1"/>
                <a:gd fmla="*/ 1313028 w 1313027" name="connsiteX2"/>
                <a:gd fmla="*/ 428744 h 428743" name="connsiteY2"/>
                <a:gd fmla="*/ 1283069 w 1313027" name="connsiteX3"/>
                <a:gd fmla="*/ 428744 h 428743" name="connsiteY3"/>
                <a:gd fmla="*/ 29958 w 1313027" name="connsiteX4"/>
                <a:gd fmla="*/ 428744 h 428743" name="connsiteY4"/>
                <a:gd fmla="*/ 0 w 1313027" name="connsiteX5"/>
                <a:gd fmla="*/ 428744 h 428743" name="connsiteY5"/>
                <a:gd fmla="*/ 0 w 1313027" name="connsiteX6"/>
                <a:gd fmla="*/ 0 h 428743" name="connsiteY6"/>
                <a:gd fmla="*/ 29958 w 1313027" name="connsiteX7"/>
                <a:gd fmla="*/ 0 h 4287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743" w="1313027">
                  <a:moveTo>
                    <a:pt x="1283069" y="0"/>
                  </a:moveTo>
                  <a:cubicBezTo>
                    <a:pt x="1299615" y="0"/>
                    <a:pt x="1313028" y="0"/>
                    <a:pt x="1313028" y="0"/>
                  </a:cubicBezTo>
                  <a:lnTo>
                    <a:pt x="1313028" y="428744"/>
                  </a:lnTo>
                  <a:cubicBezTo>
                    <a:pt x="1313028" y="428744"/>
                    <a:pt x="1299615" y="428744"/>
                    <a:pt x="1283069" y="428744"/>
                  </a:cubicBezTo>
                  <a:lnTo>
                    <a:pt x="29958" y="428744"/>
                  </a:lnTo>
                  <a:cubicBezTo>
                    <a:pt x="13413" y="428744"/>
                    <a:pt x="0" y="428744"/>
                    <a:pt x="0" y="428744"/>
                  </a:cubicBezTo>
                  <a:lnTo>
                    <a:pt x="0" y="0"/>
                  </a:lnTo>
                  <a:cubicBezTo>
                    <a:pt x="0" y="0"/>
                    <a:pt x="13413" y="0"/>
                    <a:pt x="29958" y="0"/>
                  </a:cubicBezTo>
                  <a:close/>
                </a:path>
              </a:pathLst>
            </a:custGeom>
            <a:solidFill>
              <a:srgbClr val="2196F3"/>
            </a:solidFill>
            <a:ln cap="flat" w="5359">
              <a:no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25B0CAD2-3831-4152-AAEA-C7B35A01177B}"/>
                </a:ext>
              </a:extLst>
            </p:cNvPr>
            <p:cNvSpPr/>
            <p:nvPr/>
          </p:nvSpPr>
          <p:spPr>
            <a:xfrm>
              <a:off x="9810170" y="2113239"/>
              <a:ext cx="1313027" cy="75030"/>
            </a:xfrm>
            <a:custGeom>
              <a:avLst/>
              <a:gdLst>
                <a:gd fmla="*/ 0 w 1313027" name="connsiteX0"/>
                <a:gd fmla="*/ 0 h 75030" name="connsiteY0"/>
                <a:gd fmla="*/ 1313028 w 1313027" name="connsiteX1"/>
                <a:gd fmla="*/ 0 h 75030" name="connsiteY1"/>
                <a:gd fmla="*/ 1313028 w 1313027" name="connsiteX2"/>
                <a:gd fmla="*/ 0 h 75030" name="connsiteY2"/>
                <a:gd fmla="*/ 1313028 w 1313027" name="connsiteX3"/>
                <a:gd fmla="*/ 48609 h 75030" name="connsiteY3"/>
                <a:gd fmla="*/ 1286606 w 1313027" name="connsiteX4"/>
                <a:gd fmla="*/ 75030 h 75030" name="connsiteY4"/>
                <a:gd fmla="*/ 26421 w 1313027" name="connsiteX5"/>
                <a:gd fmla="*/ 75030 h 75030" name="connsiteY5"/>
                <a:gd fmla="*/ 0 w 1313027" name="connsiteX6"/>
                <a:gd fmla="*/ 48609 h 75030" name="connsiteY6"/>
                <a:gd fmla="*/ 0 w 1313027" name="connsiteX7"/>
                <a:gd fmla="*/ 0 h 75030" name="connsiteY7"/>
                <a:gd fmla="*/ 0 w 1313027" name="connsiteX8"/>
                <a:gd fmla="*/ 0 h 7503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5030" w="1313027">
                  <a:moveTo>
                    <a:pt x="0" y="0"/>
                  </a:moveTo>
                  <a:lnTo>
                    <a:pt x="1313028" y="0"/>
                  </a:lnTo>
                  <a:lnTo>
                    <a:pt x="1313028" y="0"/>
                  </a:lnTo>
                  <a:lnTo>
                    <a:pt x="1313028" y="48609"/>
                  </a:lnTo>
                  <a:cubicBezTo>
                    <a:pt x="1313028" y="63202"/>
                    <a:pt x="1301200" y="75030"/>
                    <a:pt x="1286606" y="75030"/>
                  </a:cubicBezTo>
                  <a:lnTo>
                    <a:pt x="26421" y="75030"/>
                  </a:lnTo>
                  <a:cubicBezTo>
                    <a:pt x="11828" y="75030"/>
                    <a:pt x="0" y="63202"/>
                    <a:pt x="0" y="48609"/>
                  </a:cubicBezTo>
                  <a:lnTo>
                    <a:pt x="0" y="0"/>
                  </a:lnTo>
                  <a:lnTo>
                    <a:pt x="0" y="0"/>
                  </a:lnTo>
                  <a:close/>
                </a:path>
              </a:pathLst>
            </a:custGeom>
            <a:solidFill>
              <a:srgbClr val="FFFFFF"/>
            </a:solidFill>
            <a:ln cap="flat" w="5359">
              <a:no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28B3B486-98EC-4DFB-8220-EB741FA5EE5C}"/>
                </a:ext>
              </a:extLst>
            </p:cNvPr>
            <p:cNvSpPr/>
            <p:nvPr/>
          </p:nvSpPr>
          <p:spPr>
            <a:xfrm>
              <a:off x="10064576" y="1512998"/>
              <a:ext cx="804215" cy="262605"/>
            </a:xfrm>
            <a:custGeom>
              <a:avLst/>
              <a:gdLst>
                <a:gd fmla="*/ 785887 w 804215" name="connsiteX0"/>
                <a:gd fmla="*/ 0 h 262605" name="connsiteY0"/>
                <a:gd fmla="*/ 804216 w 804215" name="connsiteX1"/>
                <a:gd fmla="*/ 0 h 262605" name="connsiteY1"/>
                <a:gd fmla="*/ 804216 w 804215" name="connsiteX2"/>
                <a:gd fmla="*/ 262606 h 262605" name="connsiteY2"/>
                <a:gd fmla="*/ 785887 w 804215" name="connsiteX3"/>
                <a:gd fmla="*/ 262606 h 262605" name="connsiteY3"/>
                <a:gd fmla="*/ 18329 w 804215" name="connsiteX4"/>
                <a:gd fmla="*/ 262606 h 262605" name="connsiteY4"/>
                <a:gd fmla="*/ 0 w 804215" name="connsiteX5"/>
                <a:gd fmla="*/ 262606 h 262605" name="connsiteY5"/>
                <a:gd fmla="*/ 0 w 804215" name="connsiteX6"/>
                <a:gd fmla="*/ 0 h 262605" name="connsiteY6"/>
                <a:gd fmla="*/ 18329 w 804215" name="connsiteX7"/>
                <a:gd fmla="*/ 0 h 26260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2605" w="804215">
                  <a:moveTo>
                    <a:pt x="785887" y="0"/>
                  </a:moveTo>
                  <a:cubicBezTo>
                    <a:pt x="796010" y="0"/>
                    <a:pt x="804216" y="0"/>
                    <a:pt x="804216" y="0"/>
                  </a:cubicBezTo>
                  <a:lnTo>
                    <a:pt x="804216" y="262606"/>
                  </a:lnTo>
                  <a:cubicBezTo>
                    <a:pt x="804216" y="262606"/>
                    <a:pt x="796010" y="262606"/>
                    <a:pt x="785887" y="262606"/>
                  </a:cubicBezTo>
                  <a:lnTo>
                    <a:pt x="18329" y="262606"/>
                  </a:lnTo>
                  <a:cubicBezTo>
                    <a:pt x="8206" y="262606"/>
                    <a:pt x="0" y="262606"/>
                    <a:pt x="0" y="262606"/>
                  </a:cubicBezTo>
                  <a:lnTo>
                    <a:pt x="0" y="0"/>
                  </a:lnTo>
                  <a:cubicBezTo>
                    <a:pt x="0" y="0"/>
                    <a:pt x="8206" y="0"/>
                    <a:pt x="18329" y="0"/>
                  </a:cubicBezTo>
                  <a:close/>
                </a:path>
              </a:pathLst>
            </a:custGeom>
            <a:solidFill>
              <a:srgbClr val="2196F3"/>
            </a:solidFill>
            <a:ln cap="flat" w="5359">
              <a:noFill/>
              <a:prstDash val="solid"/>
              <a:miter/>
            </a:ln>
          </p:spPr>
          <p:txBody>
            <a:bodyPr anchor="ctr" rtlCol="0"/>
            <a:lstStyle/>
            <a:p>
              <a:endParaRPr lang="es-ES"/>
            </a:p>
          </p:txBody>
        </p:sp>
      </p:grpSp>
      <p:pic>
        <p:nvPicPr>
          <p:cNvPr id="21" name="Graphic 20">
            <a:extLst>
              <a:ext uri="{FF2B5EF4-FFF2-40B4-BE49-F238E27FC236}">
                <a16:creationId xmlns:a16="http://schemas.microsoft.com/office/drawing/2014/main" id="{1BEE5CB8-5FA2-4BD5-99C0-222AFF11D4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8690" y="2015112"/>
            <a:ext cx="3010768" cy="3010768"/>
          </a:xfrm>
          <a:prstGeom prst="rect">
            <a:avLst/>
          </a:prstGeom>
        </p:spPr>
      </p:pic>
      <p:pic>
        <p:nvPicPr>
          <p:cNvPr descr="Arrow: Slight curve with solid fill" id="24" name="Graphic 23">
            <a:extLst>
              <a:ext uri="{FF2B5EF4-FFF2-40B4-BE49-F238E27FC236}">
                <a16:creationId xmlns:a16="http://schemas.microsoft.com/office/drawing/2014/main" id="{B258B73F-F29B-4704-9093-DA767A148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8060" y="3128630"/>
            <a:ext cx="1057940" cy="1057940"/>
          </a:xfrm>
          <a:prstGeom prst="rect">
            <a:avLst/>
          </a:prstGeom>
        </p:spPr>
      </p:pic>
      <p:sp>
        <p:nvSpPr>
          <p:cNvPr id="28" name="Freeform: Shape 27">
            <a:extLst>
              <a:ext uri="{FF2B5EF4-FFF2-40B4-BE49-F238E27FC236}">
                <a16:creationId xmlns:a16="http://schemas.microsoft.com/office/drawing/2014/main" id="{89E1870F-1677-4409-919F-B46650492762}"/>
              </a:ext>
            </a:extLst>
          </p:cNvPr>
          <p:cNvSpPr/>
          <p:nvPr/>
        </p:nvSpPr>
        <p:spPr>
          <a:xfrm>
            <a:off x="7479571" y="3526542"/>
            <a:ext cx="151385" cy="126913"/>
          </a:xfrm>
          <a:custGeom>
            <a:avLst/>
            <a:gdLst>
              <a:gd fmla="*/ -110 w 175292" name="connsiteX0"/>
              <a:gd fmla="*/ 109151 h 146956" name="connsiteY0"/>
              <a:gd fmla="*/ 137551 w 175292" name="connsiteX1"/>
              <a:gd fmla="*/ 125940 h 146956" name="connsiteY1"/>
              <a:gd fmla="*/ 162119 w 175292" name="connsiteX2"/>
              <a:gd fmla="*/ -175 h 146956" name="connsiteY2"/>
              <a:gd fmla="*/ 87567 w 175292" name="connsiteX3"/>
              <a:gd fmla="*/ 64219 h 146956" name="connsiteY3"/>
            </a:gdLst>
            <a:ahLst/>
            <a:cxnLst>
              <a:cxn ang="0">
                <a:pos x="connsiteX0" y="connsiteY0"/>
              </a:cxn>
              <a:cxn ang="0">
                <a:pos x="connsiteX1" y="connsiteY1"/>
              </a:cxn>
              <a:cxn ang="0">
                <a:pos x="connsiteX2" y="connsiteY2"/>
              </a:cxn>
              <a:cxn ang="0">
                <a:pos x="connsiteX3" y="connsiteY3"/>
              </a:cxn>
            </a:cxnLst>
            <a:rect b="b" l="l" r="r" t="t"/>
            <a:pathLst>
              <a:path h="146956" w="175292">
                <a:moveTo>
                  <a:pt x="-110" y="109151"/>
                </a:moveTo>
                <a:cubicBezTo>
                  <a:pt x="33269" y="151800"/>
                  <a:pt x="94899" y="159318"/>
                  <a:pt x="137551" y="125940"/>
                </a:cubicBezTo>
                <a:cubicBezTo>
                  <a:pt x="175976" y="95868"/>
                  <a:pt x="186446" y="42122"/>
                  <a:pt x="162119" y="-175"/>
                </a:cubicBezTo>
                <a:lnTo>
                  <a:pt x="87567" y="64219"/>
                </a:lnTo>
                <a:close/>
              </a:path>
            </a:pathLst>
          </a:custGeom>
          <a:noFill/>
          <a:ln cap="flat" w="2511">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1D8F2CDE-09B4-4ED5-8638-2CA1A5D29119}"/>
              </a:ext>
            </a:extLst>
          </p:cNvPr>
          <p:cNvSpPr/>
          <p:nvPr/>
        </p:nvSpPr>
        <p:spPr>
          <a:xfrm>
            <a:off x="8352545" y="3115419"/>
            <a:ext cx="362569" cy="338727"/>
          </a:xfrm>
          <a:custGeom>
            <a:avLst/>
            <a:gdLst>
              <a:gd fmla="*/ 23375 w 419828" name="connsiteX0"/>
              <a:gd fmla="*/ 392046 h 392220" name="connsiteY0"/>
              <a:gd fmla="*/ 419719 w 419828" name="connsiteX1"/>
              <a:gd fmla="*/ 23838 h 392220" name="connsiteY1"/>
              <a:gd fmla="*/ 394977 w 419828" name="connsiteX2"/>
              <a:gd fmla="*/ -175 h 392220" name="connsiteY2"/>
              <a:gd fmla="*/ -110 w 419828" name="connsiteX3"/>
              <a:gd fmla="*/ 366927 h 392220" name="connsiteY3"/>
              <a:gd fmla="*/ 23375 w 419828" name="connsiteX4"/>
              <a:gd fmla="*/ 392046 h 39222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92220" w="419828">
                <a:moveTo>
                  <a:pt x="23375" y="392046"/>
                </a:moveTo>
                <a:lnTo>
                  <a:pt x="419719" y="23838"/>
                </a:lnTo>
                <a:cubicBezTo>
                  <a:pt x="410363" y="17061"/>
                  <a:pt x="402030" y="8975"/>
                  <a:pt x="394977" y="-175"/>
                </a:cubicBezTo>
                <a:lnTo>
                  <a:pt x="-110" y="366927"/>
                </a:lnTo>
                <a:cubicBezTo>
                  <a:pt x="8877" y="374136"/>
                  <a:pt x="16785" y="382594"/>
                  <a:pt x="23375" y="392046"/>
                </a:cubicBezTo>
                <a:close/>
              </a:path>
            </a:pathLst>
          </a:custGeom>
          <a:solidFill>
            <a:srgbClr val="2196F3"/>
          </a:solidFill>
          <a:ln cap="flat" w="2511">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4603543B-8996-4B60-9A35-2AB73BD09306}"/>
              </a:ext>
            </a:extLst>
          </p:cNvPr>
          <p:cNvSpPr/>
          <p:nvPr/>
        </p:nvSpPr>
        <p:spPr>
          <a:xfrm>
            <a:off x="7977142" y="3307551"/>
            <a:ext cx="232998" cy="162859"/>
          </a:xfrm>
          <a:custGeom>
            <a:avLst/>
            <a:gdLst>
              <a:gd fmla="*/ 251179 w 269794" name="connsiteX0"/>
              <a:gd fmla="*/ 188405 h 188579" name="connsiteY0"/>
              <a:gd fmla="*/ 269685 w 269794" name="connsiteX1"/>
              <a:gd fmla="*/ 159364 h 188579" name="connsiteY1"/>
              <a:gd fmla="*/ 18396 w 269794" name="connsiteX2"/>
              <a:gd fmla="*/ -175 h 188579" name="connsiteY2"/>
              <a:gd fmla="*/ -110 w 269794" name="connsiteX3"/>
              <a:gd fmla="*/ 28867 h 188579" name="connsiteY3"/>
            </a:gdLst>
            <a:ahLst/>
            <a:cxnLst>
              <a:cxn ang="0">
                <a:pos x="connsiteX0" y="connsiteY0"/>
              </a:cxn>
              <a:cxn ang="0">
                <a:pos x="connsiteX1" y="connsiteY1"/>
              </a:cxn>
              <a:cxn ang="0">
                <a:pos x="connsiteX2" y="connsiteY2"/>
              </a:cxn>
              <a:cxn ang="0">
                <a:pos x="connsiteX3" y="connsiteY3"/>
              </a:cxn>
            </a:cxnLst>
            <a:rect b="b" l="l" r="r" t="t"/>
            <a:pathLst>
              <a:path h="188579" w="269794">
                <a:moveTo>
                  <a:pt x="251179" y="188405"/>
                </a:moveTo>
                <a:cubicBezTo>
                  <a:pt x="255906" y="177880"/>
                  <a:pt x="262142" y="168096"/>
                  <a:pt x="269685" y="159364"/>
                </a:cubicBezTo>
                <a:lnTo>
                  <a:pt x="18396" y="-175"/>
                </a:lnTo>
                <a:cubicBezTo>
                  <a:pt x="13662" y="10348"/>
                  <a:pt x="7428" y="20132"/>
                  <a:pt x="-110" y="28867"/>
                </a:cubicBezTo>
                <a:close/>
              </a:path>
            </a:pathLst>
          </a:custGeom>
          <a:solidFill>
            <a:srgbClr val="2196F3"/>
          </a:solidFill>
          <a:ln cap="flat" w="2511">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1A47F66A-A2EE-4073-B227-ABF9C33F2B5F}"/>
              </a:ext>
            </a:extLst>
          </p:cNvPr>
          <p:cNvSpPr/>
          <p:nvPr/>
        </p:nvSpPr>
        <p:spPr>
          <a:xfrm>
            <a:off x="7170919" y="3602869"/>
            <a:ext cx="292170" cy="169374"/>
          </a:xfrm>
          <a:custGeom>
            <a:avLst/>
            <a:gdLst>
              <a:gd fmla="*/ 338202 w 338311" name="connsiteX0"/>
              <a:gd fmla="*/ 30551 h 196122" name="connsiteY0"/>
              <a:gd fmla="*/ 322462 w 338311" name="connsiteX1"/>
              <a:gd fmla="*/ -175 h 196122" name="connsiteY1"/>
              <a:gd fmla="*/ -110 w 338311" name="connsiteX2"/>
              <a:gd fmla="*/ 165222 h 196122" name="connsiteY2"/>
              <a:gd fmla="*/ 15630 w 338311" name="connsiteX3"/>
              <a:gd fmla="*/ 195948 h 196122" name="connsiteY3"/>
            </a:gdLst>
            <a:ahLst/>
            <a:cxnLst>
              <a:cxn ang="0">
                <a:pos x="connsiteX0" y="connsiteY0"/>
              </a:cxn>
              <a:cxn ang="0">
                <a:pos x="connsiteX1" y="connsiteY1"/>
              </a:cxn>
              <a:cxn ang="0">
                <a:pos x="connsiteX2" y="connsiteY2"/>
              </a:cxn>
              <a:cxn ang="0">
                <a:pos x="connsiteX3" y="connsiteY3"/>
              </a:cxn>
            </a:cxnLst>
            <a:rect b="b" l="l" r="r" t="t"/>
            <a:pathLst>
              <a:path h="196122" w="338311">
                <a:moveTo>
                  <a:pt x="338202" y="30551"/>
                </a:moveTo>
                <a:cubicBezTo>
                  <a:pt x="331499" y="21125"/>
                  <a:pt x="326196" y="10773"/>
                  <a:pt x="322462" y="-175"/>
                </a:cubicBezTo>
                <a:lnTo>
                  <a:pt x="-110" y="165222"/>
                </a:lnTo>
                <a:cubicBezTo>
                  <a:pt x="6614" y="174639"/>
                  <a:pt x="11917" y="184990"/>
                  <a:pt x="15630" y="195948"/>
                </a:cubicBezTo>
                <a:close/>
              </a:path>
            </a:pathLst>
          </a:custGeom>
          <a:solidFill>
            <a:srgbClr val="2196F3"/>
          </a:solidFill>
          <a:ln cap="flat" w="2511">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D29B7D8C-960C-4F61-8497-0792BE1840BB}"/>
              </a:ext>
            </a:extLst>
          </p:cNvPr>
          <p:cNvSpPr/>
          <p:nvPr/>
        </p:nvSpPr>
        <p:spPr>
          <a:xfrm>
            <a:off x="7614138" y="3320774"/>
            <a:ext cx="217754" cy="193672"/>
          </a:xfrm>
          <a:custGeom>
            <a:avLst/>
            <a:gdLst>
              <a:gd fmla="*/ 22520 w 252143" name="connsiteX0"/>
              <a:gd fmla="*/ 224084 h 224258" name="connsiteY0"/>
              <a:gd fmla="*/ 252034 w 252143" name="connsiteX1"/>
              <a:gd fmla="*/ 25874 h 224258" name="connsiteY1"/>
              <a:gd fmla="*/ 229404 w 252143" name="connsiteX2"/>
              <a:gd fmla="*/ -175 h 224258" name="connsiteY2"/>
              <a:gd fmla="*/ -110 w 252143" name="connsiteX3"/>
              <a:gd fmla="*/ 198035 h 224258" name="connsiteY3"/>
              <a:gd fmla="*/ 22520 w 252143" name="connsiteX4"/>
              <a:gd fmla="*/ 224084 h 2242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4258" w="252143">
                <a:moveTo>
                  <a:pt x="22520" y="224084"/>
                </a:moveTo>
                <a:lnTo>
                  <a:pt x="252034" y="25874"/>
                </a:lnTo>
                <a:cubicBezTo>
                  <a:pt x="243274" y="18329"/>
                  <a:pt x="235653" y="9554"/>
                  <a:pt x="229404" y="-175"/>
                </a:cubicBezTo>
                <a:lnTo>
                  <a:pt x="-110" y="198035"/>
                </a:lnTo>
                <a:cubicBezTo>
                  <a:pt x="8643" y="205588"/>
                  <a:pt x="16264" y="214361"/>
                  <a:pt x="22520" y="224084"/>
                </a:cubicBezTo>
                <a:close/>
              </a:path>
            </a:pathLst>
          </a:custGeom>
          <a:solidFill>
            <a:srgbClr val="2196F3"/>
          </a:solidFill>
          <a:ln cap="flat" w="2511">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E826EC1D-3772-478C-B2E5-EDE6DEC011F3}"/>
              </a:ext>
            </a:extLst>
          </p:cNvPr>
          <p:cNvSpPr/>
          <p:nvPr/>
        </p:nvSpPr>
        <p:spPr>
          <a:xfrm>
            <a:off x="7814380" y="3177812"/>
            <a:ext cx="169375" cy="172146"/>
          </a:xfrm>
          <a:custGeom>
            <a:avLst/>
            <a:gdLst>
              <a:gd fmla="*/ 175206 w 196123" name="connsiteX0"/>
              <a:gd fmla="*/ 161743 h 199332" name="connsiteY0"/>
              <a:gd fmla="*/ 175985 w 196123" name="connsiteX1"/>
              <a:gd fmla="*/ 160738 h 199332" name="connsiteY1"/>
              <a:gd fmla="*/ 177846 w 196123" name="connsiteX2"/>
              <a:gd fmla="*/ 158223 h 199332" name="connsiteY2"/>
              <a:gd fmla="*/ 178600 w 196123" name="connsiteX3"/>
              <a:gd fmla="*/ 157192 h 199332" name="connsiteY3"/>
              <a:gd fmla="*/ 180386 w 196123" name="connsiteX4"/>
              <a:gd fmla="*/ 154527 h 199332" name="connsiteY4"/>
              <a:gd fmla="*/ 181039 w 196123" name="connsiteX5"/>
              <a:gd fmla="*/ 153496 h 199332" name="connsiteY5"/>
              <a:gd fmla="*/ 182749 w 196123" name="connsiteX6"/>
              <a:gd fmla="*/ 150705 h 199332" name="connsiteY6"/>
              <a:gd fmla="*/ 183277 w 196123" name="connsiteX7"/>
              <a:gd fmla="*/ 149750 h 199332" name="connsiteY7"/>
              <a:gd fmla="*/ 184937 w 196123" name="connsiteX8"/>
              <a:gd fmla="*/ 146758 h 199332" name="connsiteY8"/>
              <a:gd fmla="*/ 185339 w 196123" name="connsiteX9"/>
              <a:gd fmla="*/ 145953 h 199332" name="connsiteY9"/>
              <a:gd fmla="*/ 186948 w 196123" name="connsiteX10"/>
              <a:gd fmla="*/ 142709 h 199332" name="connsiteY10"/>
              <a:gd fmla="*/ 187174 w 196123" name="connsiteX11"/>
              <a:gd fmla="*/ 142181 h 199332" name="connsiteY11"/>
              <a:gd fmla="*/ 193159 w 196123" name="connsiteX12"/>
              <a:gd fmla="*/ 125234 h 199332" name="connsiteY12"/>
              <a:gd fmla="*/ 193159 w 196123" name="connsiteX13"/>
              <a:gd fmla="*/ 125084 h 199332" name="connsiteY13"/>
              <a:gd fmla="*/ 194165 w 196123" name="connsiteX14"/>
              <a:gd fmla="*/ 120658 h 199332" name="connsiteY14"/>
              <a:gd fmla="*/ 194165 w 196123" name="connsiteX15"/>
              <a:gd fmla="*/ 120030 h 199332" name="connsiteY15"/>
              <a:gd fmla="*/ 194868 w 196123" name="connsiteX16"/>
              <a:gd fmla="*/ 115982 h 199332" name="connsiteY16"/>
              <a:gd fmla="*/ 195019 w 196123" name="connsiteX17"/>
              <a:gd fmla="*/ 114674 h 199332" name="connsiteY17"/>
              <a:gd fmla="*/ 195472 w 196123" name="connsiteX18"/>
              <a:gd fmla="*/ 111204 h 199332" name="connsiteY18"/>
              <a:gd fmla="*/ 195648 w 196123" name="connsiteX19"/>
              <a:gd fmla="*/ 108941 h 199332" name="connsiteY19"/>
              <a:gd fmla="*/ 195824 w 196123" name="connsiteX20"/>
              <a:gd fmla="*/ 106427 h 199332" name="connsiteY20"/>
              <a:gd fmla="*/ 195950 w 196123" name="connsiteX21"/>
              <a:gd fmla="*/ 101398 h 199332" name="connsiteY21"/>
              <a:gd fmla="*/ 101461 w 196123" name="connsiteX22"/>
              <a:gd fmla="*/ -111 h 199332" name="connsiteY22"/>
              <a:gd fmla="*/ -47 w 196123" name="connsiteX23"/>
              <a:gd fmla="*/ 94378 h 199332" name="connsiteY23"/>
              <a:gd fmla="*/ -47 w 196123" name="connsiteX24"/>
              <a:gd fmla="*/ 101398 h 199332" name="connsiteY24"/>
              <a:gd fmla="*/ 154 w 196123" name="connsiteX25"/>
              <a:gd fmla="*/ 107508 h 199332" name="connsiteY25"/>
              <a:gd fmla="*/ 279 w 196123" name="connsiteX26"/>
              <a:gd fmla="*/ 109243 h 199332" name="connsiteY26"/>
              <a:gd fmla="*/ 757 w 196123" name="connsiteX27"/>
              <a:gd fmla="*/ 113869 h 199332" name="connsiteY27"/>
              <a:gd fmla="*/ 958 w 196123" name="connsiteX28"/>
              <a:gd fmla="*/ 115378 h 199332" name="connsiteY28"/>
              <a:gd fmla="*/ 1989 w 196123" name="connsiteX29"/>
              <a:gd fmla="*/ 121362 h 199332" name="connsiteY29"/>
              <a:gd fmla="*/ 1989 w 196123" name="connsiteX30"/>
              <a:gd fmla="*/ 121362 h 199332" name="connsiteY30"/>
              <a:gd fmla="*/ 3397 w 196123" name="connsiteX31"/>
              <a:gd fmla="*/ 127120 h 199332" name="connsiteY31"/>
              <a:gd fmla="*/ 3749 w 196123" name="connsiteX32"/>
              <a:gd fmla="*/ 128327 h 199332" name="connsiteY32"/>
              <a:gd fmla="*/ 5333 w 196123" name="connsiteX33"/>
              <a:gd fmla="*/ 133356 h 199332" name="connsiteY33"/>
              <a:gd fmla="*/ 5560 w 196123" name="connsiteX34"/>
              <a:gd fmla="*/ 134035 h 199332" name="connsiteY34"/>
              <a:gd fmla="*/ 10438 w 196123" name="connsiteX35"/>
              <a:gd fmla="*/ 145350 h 199332" name="connsiteY35"/>
              <a:gd fmla="*/ 10764 w 196123" name="connsiteX36"/>
              <a:gd fmla="*/ 146029 h 199332" name="connsiteY36"/>
              <a:gd fmla="*/ 13681 w 196123" name="connsiteX37"/>
              <a:gd fmla="*/ 151284 h 199332" name="connsiteY37"/>
              <a:gd fmla="*/ 13681 w 196123" name="connsiteX38"/>
              <a:gd fmla="*/ 151284 h 199332" name="connsiteY38"/>
              <a:gd fmla="*/ 15743 w 196123" name="connsiteX39"/>
              <a:gd fmla="*/ 154552 h 199332" name="connsiteY39"/>
              <a:gd fmla="*/ 16070 w 196123" name="connsiteX40"/>
              <a:gd fmla="*/ 155080 h 199332" name="connsiteY40"/>
              <a:gd fmla="*/ 18107 w 196123" name="connsiteX41"/>
              <a:gd fmla="*/ 158047 h 199332" name="connsiteY41"/>
              <a:gd fmla="*/ 18635 w 196123" name="connsiteX42"/>
              <a:gd fmla="*/ 158777 h 199332" name="connsiteY42"/>
              <a:gd fmla="*/ 20696 w 196123" name="connsiteX43"/>
              <a:gd fmla="*/ 161492 h 199332" name="connsiteY43"/>
              <a:gd fmla="*/ 21350 w 196123" name="connsiteX44"/>
              <a:gd fmla="*/ 162322 h 199332" name="connsiteY44"/>
              <a:gd fmla="*/ 23462 w 196123" name="connsiteX45"/>
              <a:gd fmla="*/ 164836 h 199332" name="connsiteY45"/>
              <a:gd fmla="*/ 24191 w 196123" name="connsiteX46"/>
              <a:gd fmla="*/ 165666 h 199332" name="connsiteY46"/>
              <a:gd fmla="*/ 26429 w 196123" name="connsiteX47"/>
              <a:gd fmla="*/ 168180 h 199332" name="connsiteY47"/>
              <a:gd fmla="*/ 27183 w 196123" name="connsiteX48"/>
              <a:gd fmla="*/ 168960 h 199332" name="connsiteY48"/>
              <a:gd fmla="*/ 29522 w 196123" name="connsiteX49"/>
              <a:gd fmla="*/ 171348 h 199332" name="connsiteY49"/>
              <a:gd fmla="*/ 30251 w 196123" name="connsiteX50"/>
              <a:gd fmla="*/ 172027 h 199332" name="connsiteY50"/>
              <a:gd fmla="*/ 32765 w 196123" name="connsiteX51"/>
              <a:gd fmla="*/ 174391 h 199332" name="connsiteY51"/>
              <a:gd fmla="*/ 33293 w 196123" name="connsiteX52"/>
              <a:gd fmla="*/ 174869 h 199332" name="connsiteY52"/>
              <a:gd fmla="*/ 45413 w 196123" name="connsiteX53"/>
              <a:gd fmla="*/ 183946 h 199332" name="connsiteY53"/>
              <a:gd fmla="*/ 46343 w 196123" name="connsiteX54"/>
              <a:gd fmla="*/ 184549 h 199332" name="connsiteY54"/>
              <a:gd fmla="*/ 48858 w 196123" name="connsiteX55"/>
              <a:gd fmla="*/ 186033 h 199332" name="connsiteY55"/>
              <a:gd fmla="*/ 50165 w 196123" name="connsiteX56"/>
              <a:gd fmla="*/ 186787 h 199332" name="connsiteY56"/>
              <a:gd fmla="*/ 52679 w 196123" name="connsiteX57"/>
              <a:gd fmla="*/ 188094 h 199332" name="connsiteY57"/>
              <a:gd fmla="*/ 54163 w 196123" name="connsiteX58"/>
              <a:gd fmla="*/ 188849 h 199332" name="connsiteY58"/>
              <a:gd fmla="*/ 56677 w 196123" name="connsiteX59"/>
              <a:gd fmla="*/ 190030 h 199332" name="connsiteY59"/>
              <a:gd fmla="*/ 58312 w 196123" name="connsiteX60"/>
              <a:gd fmla="*/ 190760 h 199332" name="connsiteY60"/>
              <a:gd fmla="*/ 60675 w 196123" name="connsiteX61"/>
              <a:gd fmla="*/ 191791 h 199332" name="connsiteY61"/>
              <a:gd fmla="*/ 62511 w 196123" name="connsiteX62"/>
              <a:gd fmla="*/ 192520 h 199332" name="connsiteY62"/>
              <a:gd fmla="*/ 64774 w 196123" name="connsiteX63"/>
              <a:gd fmla="*/ 193400 h 199332" name="connsiteY63"/>
              <a:gd fmla="*/ 68772 w 196123" name="connsiteX64"/>
              <a:gd fmla="*/ 194757 h 199332" name="connsiteY64"/>
              <a:gd fmla="*/ 70632 w 196123" name="connsiteX65"/>
              <a:gd fmla="*/ 195311 h 199332" name="connsiteY65"/>
              <a:gd fmla="*/ 73147 w 196123" name="connsiteX66"/>
              <a:gd fmla="*/ 196015 h 199332" name="connsiteY66"/>
              <a:gd fmla="*/ 75108 w 196123" name="connsiteX67"/>
              <a:gd fmla="*/ 196492 h 199332" name="connsiteY67"/>
              <a:gd fmla="*/ 77622 w 196123" name="connsiteX68"/>
              <a:gd fmla="*/ 197071 h 199332" name="connsiteY68"/>
              <a:gd fmla="*/ 79584 w 196123" name="connsiteX69"/>
              <a:gd fmla="*/ 197473 h 199332" name="connsiteY69"/>
              <a:gd fmla="*/ 82098 w 196123" name="connsiteX70"/>
              <a:gd fmla="*/ 197951 h 199332" name="connsiteY70"/>
              <a:gd fmla="*/ 84034 w 196123" name="connsiteX71"/>
              <a:gd fmla="*/ 198253 h 199332" name="connsiteY71"/>
              <a:gd fmla="*/ 86800 w 196123" name="connsiteX72"/>
              <a:gd fmla="*/ 198605 h 199332" name="connsiteY72"/>
              <a:gd fmla="*/ 88635 w 196123" name="connsiteX73"/>
              <a:gd fmla="*/ 198806 h 199332" name="connsiteY73"/>
              <a:gd fmla="*/ 91753 w 196123" name="connsiteX74"/>
              <a:gd fmla="*/ 199032 h 199332" name="connsiteY74"/>
              <a:gd fmla="*/ 93312 w 196123" name="connsiteX75"/>
              <a:gd fmla="*/ 199032 h 199332" name="connsiteY75"/>
              <a:gd fmla="*/ 98039 w 196123" name="connsiteX76"/>
              <a:gd fmla="*/ 199158 h 199332" name="connsiteY76"/>
              <a:gd fmla="*/ 103219 w 196123" name="connsiteX77"/>
              <a:gd fmla="*/ 199007 h 199332" name="connsiteY77"/>
              <a:gd fmla="*/ 104853 w 196123" name="connsiteX78"/>
              <a:gd fmla="*/ 198881 h 199332" name="connsiteY78"/>
              <a:gd fmla="*/ 108323 w 196123" name="connsiteX79"/>
              <a:gd fmla="*/ 198605 h 199332" name="connsiteY79"/>
              <a:gd fmla="*/ 110259 w 196123" name="connsiteX80"/>
              <a:gd fmla="*/ 198353 h 199332" name="connsiteY80"/>
              <a:gd fmla="*/ 113377 w 196123" name="connsiteX81"/>
              <a:gd fmla="*/ 197951 h 199332" name="connsiteY81"/>
              <a:gd fmla="*/ 115363 w 196123" name="connsiteX82"/>
              <a:gd fmla="*/ 197599 h 199332" name="connsiteY82"/>
              <a:gd fmla="*/ 118330 w 196123" name="connsiteX83"/>
              <a:gd fmla="*/ 197020 h 199332" name="connsiteY83"/>
              <a:gd fmla="*/ 120317 w 196123" name="connsiteX84"/>
              <a:gd fmla="*/ 196568 h 199332" name="connsiteY84"/>
              <a:gd fmla="*/ 123208 w 196123" name="connsiteX85"/>
              <a:gd fmla="*/ 195864 h 199332" name="connsiteY85"/>
              <a:gd fmla="*/ 125170 w 196123" name="connsiteX86"/>
              <a:gd fmla="*/ 195311 h 199332" name="connsiteY86"/>
              <a:gd fmla="*/ 128011 w 196123" name="connsiteX87"/>
              <a:gd fmla="*/ 194456 h 199332" name="connsiteY87"/>
              <a:gd fmla="*/ 129897 w 196123" name="connsiteX88"/>
              <a:gd fmla="*/ 193802 h 199332" name="connsiteY88"/>
              <a:gd fmla="*/ 132713 w 196123" name="connsiteX89"/>
              <a:gd fmla="*/ 192796 h 199332" name="connsiteY89"/>
              <a:gd fmla="*/ 134498 w 196123" name="connsiteX90"/>
              <a:gd fmla="*/ 192092 h 199332" name="connsiteY90"/>
              <a:gd fmla="*/ 137314 w 196123" name="connsiteX91"/>
              <a:gd fmla="*/ 190910 h 199332" name="connsiteY91"/>
              <a:gd fmla="*/ 138999 w 196123" name="connsiteX92"/>
              <a:gd fmla="*/ 190156 h 199332" name="connsiteY92"/>
              <a:gd fmla="*/ 141790 w 196123" name="connsiteX93"/>
              <a:gd fmla="*/ 188798 h 199332" name="connsiteY93"/>
              <a:gd fmla="*/ 143374 w 196123" name="connsiteX94"/>
              <a:gd fmla="*/ 187994 h 199332" name="connsiteY94"/>
              <a:gd fmla="*/ 146165 w 196123" name="connsiteX95"/>
              <a:gd fmla="*/ 186460 h 199332" name="connsiteY95"/>
              <a:gd fmla="*/ 147623 w 196123" name="connsiteX96"/>
              <a:gd fmla="*/ 185630 h 199332" name="connsiteY96"/>
              <a:gd fmla="*/ 150439 w 196123" name="connsiteX97"/>
              <a:gd fmla="*/ 183895 h 199332" name="connsiteY97"/>
              <a:gd fmla="*/ 151747 w 196123" name="connsiteX98"/>
              <a:gd fmla="*/ 183066 h 199332" name="connsiteY98"/>
              <a:gd fmla="*/ 154588 w 196123" name="connsiteX99"/>
              <a:gd fmla="*/ 181104 h 199332" name="connsiteY99"/>
              <a:gd fmla="*/ 155745 w 196123" name="connsiteX100"/>
              <a:gd fmla="*/ 180300 h 199332" name="connsiteY100"/>
              <a:gd fmla="*/ 158611 w 196123" name="connsiteX101"/>
              <a:gd fmla="*/ 178112 h 199332" name="connsiteY101"/>
              <a:gd fmla="*/ 159592 w 196123" name="connsiteX102"/>
              <a:gd fmla="*/ 177333 h 199332" name="connsiteY102"/>
              <a:gd fmla="*/ 162533 w 196123" name="connsiteX103"/>
              <a:gd fmla="*/ 174818 h 199332" name="connsiteY103"/>
              <a:gd fmla="*/ 163288 w 196123" name="connsiteX104"/>
              <a:gd fmla="*/ 174165 h 199332" name="connsiteY104"/>
              <a:gd fmla="*/ 166355 w 196123" name="connsiteX105"/>
              <a:gd fmla="*/ 171273 h 199332" name="connsiteY105"/>
              <a:gd fmla="*/ 166808 w 196123" name="connsiteX106"/>
              <a:gd fmla="*/ 170846 h 199332" name="connsiteY106"/>
              <a:gd fmla="*/ 172440 w 196123" name="connsiteX107"/>
              <a:gd fmla="*/ 164786 h 199332" name="connsiteY107"/>
              <a:gd fmla="*/ 173144 w 196123" name="connsiteX108"/>
              <a:gd fmla="*/ 164006 h 199332" name="connsiteY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b="b" l="l" r="r" t="t"/>
            <a:pathLst>
              <a:path h="199332" w="196123">
                <a:moveTo>
                  <a:pt x="175206" y="161743"/>
                </a:moveTo>
                <a:cubicBezTo>
                  <a:pt x="175482" y="161417"/>
                  <a:pt x="175734" y="161065"/>
                  <a:pt x="175985" y="160738"/>
                </a:cubicBezTo>
                <a:cubicBezTo>
                  <a:pt x="176639" y="159908"/>
                  <a:pt x="177243" y="159053"/>
                  <a:pt x="177846" y="158223"/>
                </a:cubicBezTo>
                <a:lnTo>
                  <a:pt x="178600" y="157192"/>
                </a:lnTo>
                <a:cubicBezTo>
                  <a:pt x="179204" y="156312"/>
                  <a:pt x="179807" y="155432"/>
                  <a:pt x="180386" y="154527"/>
                </a:cubicBezTo>
                <a:lnTo>
                  <a:pt x="181039" y="153496"/>
                </a:lnTo>
                <a:cubicBezTo>
                  <a:pt x="181618" y="152591"/>
                  <a:pt x="182196" y="151636"/>
                  <a:pt x="182749" y="150705"/>
                </a:cubicBezTo>
                <a:lnTo>
                  <a:pt x="183277" y="149750"/>
                </a:lnTo>
                <a:cubicBezTo>
                  <a:pt x="183855" y="148769"/>
                  <a:pt x="184409" y="147763"/>
                  <a:pt x="184937" y="146758"/>
                </a:cubicBezTo>
                <a:cubicBezTo>
                  <a:pt x="185062" y="146506"/>
                  <a:pt x="185188" y="146230"/>
                  <a:pt x="185339" y="145953"/>
                </a:cubicBezTo>
                <a:cubicBezTo>
                  <a:pt x="185892" y="144897"/>
                  <a:pt x="186420" y="143816"/>
                  <a:pt x="186948" y="142709"/>
                </a:cubicBezTo>
                <a:lnTo>
                  <a:pt x="187174" y="142181"/>
                </a:lnTo>
                <a:cubicBezTo>
                  <a:pt x="189686" y="136728"/>
                  <a:pt x="191690" y="131055"/>
                  <a:pt x="193159" y="125234"/>
                </a:cubicBezTo>
                <a:cubicBezTo>
                  <a:pt x="193159" y="125234"/>
                  <a:pt x="193159" y="125234"/>
                  <a:pt x="193159" y="125084"/>
                </a:cubicBezTo>
                <a:cubicBezTo>
                  <a:pt x="193536" y="123625"/>
                  <a:pt x="193863" y="122142"/>
                  <a:pt x="194165" y="120658"/>
                </a:cubicBezTo>
                <a:cubicBezTo>
                  <a:pt x="194165" y="120457"/>
                  <a:pt x="194165" y="120231"/>
                  <a:pt x="194165" y="120030"/>
                </a:cubicBezTo>
                <a:cubicBezTo>
                  <a:pt x="194416" y="118672"/>
                  <a:pt x="194667" y="117339"/>
                  <a:pt x="194868" y="115982"/>
                </a:cubicBezTo>
                <a:lnTo>
                  <a:pt x="195019" y="114674"/>
                </a:lnTo>
                <a:cubicBezTo>
                  <a:pt x="195188" y="113517"/>
                  <a:pt x="195339" y="112361"/>
                  <a:pt x="195472" y="111204"/>
                </a:cubicBezTo>
                <a:cubicBezTo>
                  <a:pt x="195472" y="110450"/>
                  <a:pt x="195472" y="109696"/>
                  <a:pt x="195648" y="108941"/>
                </a:cubicBezTo>
                <a:cubicBezTo>
                  <a:pt x="195824" y="108187"/>
                  <a:pt x="195799" y="107206"/>
                  <a:pt x="195824" y="106427"/>
                </a:cubicBezTo>
                <a:cubicBezTo>
                  <a:pt x="195824" y="104792"/>
                  <a:pt x="195950" y="103133"/>
                  <a:pt x="195950" y="101398"/>
                </a:cubicBezTo>
                <a:cubicBezTo>
                  <a:pt x="197888" y="47276"/>
                  <a:pt x="155584" y="1828"/>
                  <a:pt x="101461" y="-111"/>
                </a:cubicBezTo>
                <a:cubicBezTo>
                  <a:pt x="47339" y="-2049"/>
                  <a:pt x="1891" y="40253"/>
                  <a:pt x="-47" y="94378"/>
                </a:cubicBezTo>
                <a:cubicBezTo>
                  <a:pt x="-130" y="96716"/>
                  <a:pt x="-130" y="99060"/>
                  <a:pt x="-47" y="101398"/>
                </a:cubicBezTo>
                <a:cubicBezTo>
                  <a:pt x="-47" y="103460"/>
                  <a:pt x="-47" y="105496"/>
                  <a:pt x="154" y="107508"/>
                </a:cubicBezTo>
                <a:cubicBezTo>
                  <a:pt x="154" y="108086"/>
                  <a:pt x="154" y="108665"/>
                  <a:pt x="279" y="109243"/>
                </a:cubicBezTo>
                <a:cubicBezTo>
                  <a:pt x="279" y="110777"/>
                  <a:pt x="581" y="112336"/>
                  <a:pt x="757" y="113869"/>
                </a:cubicBezTo>
                <a:cubicBezTo>
                  <a:pt x="757" y="114372"/>
                  <a:pt x="757" y="114875"/>
                  <a:pt x="958" y="115378"/>
                </a:cubicBezTo>
                <a:cubicBezTo>
                  <a:pt x="1235" y="117390"/>
                  <a:pt x="1587" y="119401"/>
                  <a:pt x="1989" y="121362"/>
                </a:cubicBezTo>
                <a:lnTo>
                  <a:pt x="1989" y="121362"/>
                </a:lnTo>
                <a:cubicBezTo>
                  <a:pt x="2392" y="123298"/>
                  <a:pt x="2869" y="125234"/>
                  <a:pt x="3397" y="127120"/>
                </a:cubicBezTo>
                <a:cubicBezTo>
                  <a:pt x="3397" y="127523"/>
                  <a:pt x="3624" y="127925"/>
                  <a:pt x="3749" y="128327"/>
                </a:cubicBezTo>
                <a:cubicBezTo>
                  <a:pt x="4235" y="130004"/>
                  <a:pt x="4763" y="131679"/>
                  <a:pt x="5333" y="133356"/>
                </a:cubicBezTo>
                <a:lnTo>
                  <a:pt x="5560" y="134035"/>
                </a:lnTo>
                <a:cubicBezTo>
                  <a:pt x="6948" y="137905"/>
                  <a:pt x="8577" y="141684"/>
                  <a:pt x="10438" y="145350"/>
                </a:cubicBezTo>
                <a:lnTo>
                  <a:pt x="10764" y="146029"/>
                </a:lnTo>
                <a:cubicBezTo>
                  <a:pt x="11695" y="147789"/>
                  <a:pt x="12650" y="149549"/>
                  <a:pt x="13681" y="151284"/>
                </a:cubicBezTo>
                <a:lnTo>
                  <a:pt x="13681" y="151284"/>
                </a:lnTo>
                <a:cubicBezTo>
                  <a:pt x="14335" y="152390"/>
                  <a:pt x="15039" y="153471"/>
                  <a:pt x="15743" y="154552"/>
                </a:cubicBezTo>
                <a:lnTo>
                  <a:pt x="16070" y="155080"/>
                </a:lnTo>
                <a:cubicBezTo>
                  <a:pt x="16724" y="156086"/>
                  <a:pt x="17403" y="157067"/>
                  <a:pt x="18107" y="158047"/>
                </a:cubicBezTo>
                <a:lnTo>
                  <a:pt x="18635" y="158777"/>
                </a:lnTo>
                <a:cubicBezTo>
                  <a:pt x="19313" y="159707"/>
                  <a:pt x="19992" y="160612"/>
                  <a:pt x="20696" y="161492"/>
                </a:cubicBezTo>
                <a:lnTo>
                  <a:pt x="21350" y="162322"/>
                </a:lnTo>
                <a:cubicBezTo>
                  <a:pt x="22029" y="163202"/>
                  <a:pt x="22758" y="164057"/>
                  <a:pt x="23462" y="164836"/>
                </a:cubicBezTo>
                <a:lnTo>
                  <a:pt x="24191" y="165666"/>
                </a:lnTo>
                <a:cubicBezTo>
                  <a:pt x="24921" y="166496"/>
                  <a:pt x="25675" y="167325"/>
                  <a:pt x="26429" y="168180"/>
                </a:cubicBezTo>
                <a:lnTo>
                  <a:pt x="27183" y="168960"/>
                </a:lnTo>
                <a:lnTo>
                  <a:pt x="29522" y="171348"/>
                </a:lnTo>
                <a:lnTo>
                  <a:pt x="30251" y="172027"/>
                </a:lnTo>
                <a:cubicBezTo>
                  <a:pt x="31081" y="172832"/>
                  <a:pt x="31936" y="173637"/>
                  <a:pt x="32765" y="174391"/>
                </a:cubicBezTo>
                <a:lnTo>
                  <a:pt x="33293" y="174869"/>
                </a:lnTo>
                <a:cubicBezTo>
                  <a:pt x="37098" y="178198"/>
                  <a:pt x="41148" y="181233"/>
                  <a:pt x="45413" y="183946"/>
                </a:cubicBezTo>
                <a:lnTo>
                  <a:pt x="46343" y="184549"/>
                </a:lnTo>
                <a:lnTo>
                  <a:pt x="48858" y="186033"/>
                </a:lnTo>
                <a:lnTo>
                  <a:pt x="50165" y="186787"/>
                </a:lnTo>
                <a:lnTo>
                  <a:pt x="52679" y="188094"/>
                </a:lnTo>
                <a:lnTo>
                  <a:pt x="54163" y="188849"/>
                </a:lnTo>
                <a:lnTo>
                  <a:pt x="56677" y="190030"/>
                </a:lnTo>
                <a:lnTo>
                  <a:pt x="58312" y="190760"/>
                </a:lnTo>
                <a:lnTo>
                  <a:pt x="60675" y="191791"/>
                </a:lnTo>
                <a:lnTo>
                  <a:pt x="62511" y="192520"/>
                </a:lnTo>
                <a:lnTo>
                  <a:pt x="64774" y="193400"/>
                </a:lnTo>
                <a:cubicBezTo>
                  <a:pt x="66099" y="193885"/>
                  <a:pt x="67431" y="194338"/>
                  <a:pt x="68772" y="194757"/>
                </a:cubicBezTo>
                <a:lnTo>
                  <a:pt x="70632" y="195311"/>
                </a:lnTo>
                <a:lnTo>
                  <a:pt x="73147" y="196015"/>
                </a:lnTo>
                <a:lnTo>
                  <a:pt x="75108" y="196492"/>
                </a:lnTo>
                <a:lnTo>
                  <a:pt x="77622" y="197071"/>
                </a:lnTo>
                <a:lnTo>
                  <a:pt x="79584" y="197473"/>
                </a:lnTo>
                <a:lnTo>
                  <a:pt x="82098" y="197951"/>
                </a:lnTo>
                <a:lnTo>
                  <a:pt x="84034" y="198253"/>
                </a:lnTo>
                <a:lnTo>
                  <a:pt x="86800" y="198605"/>
                </a:lnTo>
                <a:lnTo>
                  <a:pt x="88635" y="198806"/>
                </a:lnTo>
                <a:cubicBezTo>
                  <a:pt x="89666" y="198806"/>
                  <a:pt x="90697" y="198957"/>
                  <a:pt x="91753" y="199032"/>
                </a:cubicBezTo>
                <a:lnTo>
                  <a:pt x="93312" y="199032"/>
                </a:lnTo>
                <a:cubicBezTo>
                  <a:pt x="94871" y="199032"/>
                  <a:pt x="96455" y="199158"/>
                  <a:pt x="98039" y="199158"/>
                </a:cubicBezTo>
                <a:cubicBezTo>
                  <a:pt x="99623" y="199158"/>
                  <a:pt x="101484" y="199158"/>
                  <a:pt x="103219" y="199007"/>
                </a:cubicBezTo>
                <a:lnTo>
                  <a:pt x="104853" y="198881"/>
                </a:lnTo>
                <a:cubicBezTo>
                  <a:pt x="106010" y="198881"/>
                  <a:pt x="107166" y="198730"/>
                  <a:pt x="108323" y="198605"/>
                </a:cubicBezTo>
                <a:cubicBezTo>
                  <a:pt x="108977" y="198605"/>
                  <a:pt x="109605" y="198454"/>
                  <a:pt x="110259" y="198353"/>
                </a:cubicBezTo>
                <a:lnTo>
                  <a:pt x="113377" y="197951"/>
                </a:lnTo>
                <a:lnTo>
                  <a:pt x="115363" y="197599"/>
                </a:lnTo>
                <a:cubicBezTo>
                  <a:pt x="116369" y="197398"/>
                  <a:pt x="117350" y="197247"/>
                  <a:pt x="118330" y="197020"/>
                </a:cubicBezTo>
                <a:cubicBezTo>
                  <a:pt x="119311" y="196794"/>
                  <a:pt x="119663" y="196719"/>
                  <a:pt x="120317" y="196568"/>
                </a:cubicBezTo>
                <a:lnTo>
                  <a:pt x="123208" y="195864"/>
                </a:lnTo>
                <a:lnTo>
                  <a:pt x="125170" y="195311"/>
                </a:lnTo>
                <a:lnTo>
                  <a:pt x="128011" y="194456"/>
                </a:lnTo>
                <a:lnTo>
                  <a:pt x="129897" y="193802"/>
                </a:lnTo>
                <a:lnTo>
                  <a:pt x="132713" y="192796"/>
                </a:lnTo>
                <a:lnTo>
                  <a:pt x="134498" y="192092"/>
                </a:lnTo>
                <a:lnTo>
                  <a:pt x="137314" y="190910"/>
                </a:lnTo>
                <a:lnTo>
                  <a:pt x="138999" y="190156"/>
                </a:lnTo>
                <a:cubicBezTo>
                  <a:pt x="139954" y="189704"/>
                  <a:pt x="140884" y="189276"/>
                  <a:pt x="141790" y="188798"/>
                </a:cubicBezTo>
                <a:lnTo>
                  <a:pt x="143374" y="187994"/>
                </a:lnTo>
                <a:cubicBezTo>
                  <a:pt x="144329" y="187491"/>
                  <a:pt x="145260" y="186988"/>
                  <a:pt x="146165" y="186460"/>
                </a:cubicBezTo>
                <a:lnTo>
                  <a:pt x="147623" y="185630"/>
                </a:lnTo>
                <a:cubicBezTo>
                  <a:pt x="148579" y="185077"/>
                  <a:pt x="149509" y="184499"/>
                  <a:pt x="150439" y="183895"/>
                </a:cubicBezTo>
                <a:lnTo>
                  <a:pt x="151747" y="183066"/>
                </a:lnTo>
                <a:cubicBezTo>
                  <a:pt x="152702" y="182437"/>
                  <a:pt x="153658" y="181783"/>
                  <a:pt x="154588" y="181104"/>
                </a:cubicBezTo>
                <a:lnTo>
                  <a:pt x="155745" y="180300"/>
                </a:lnTo>
                <a:lnTo>
                  <a:pt x="158611" y="178112"/>
                </a:lnTo>
                <a:lnTo>
                  <a:pt x="159592" y="177333"/>
                </a:lnTo>
                <a:cubicBezTo>
                  <a:pt x="160597" y="176528"/>
                  <a:pt x="161553" y="175698"/>
                  <a:pt x="162533" y="174818"/>
                </a:cubicBezTo>
                <a:lnTo>
                  <a:pt x="163288" y="174165"/>
                </a:lnTo>
                <a:cubicBezTo>
                  <a:pt x="164319" y="173234"/>
                  <a:pt x="165350" y="172279"/>
                  <a:pt x="166355" y="171273"/>
                </a:cubicBezTo>
                <a:lnTo>
                  <a:pt x="166808" y="170846"/>
                </a:lnTo>
                <a:cubicBezTo>
                  <a:pt x="168769" y="168910"/>
                  <a:pt x="170655" y="166898"/>
                  <a:pt x="172440" y="164786"/>
                </a:cubicBezTo>
                <a:lnTo>
                  <a:pt x="173144" y="164006"/>
                </a:lnTo>
                <a:close/>
              </a:path>
            </a:pathLst>
          </a:custGeom>
          <a:solidFill>
            <a:schemeClr val="accent2"/>
          </a:solidFill>
          <a:ln cap="flat" w="2511">
            <a:noFill/>
            <a:prstDash val="solid"/>
            <a:miter/>
          </a:ln>
        </p:spPr>
        <p:txBody>
          <a:bodyPr anchor="ctr" rtlCol="0"/>
          <a:lstStyle/>
          <a:p>
            <a:endParaRPr lang="es-ES"/>
          </a:p>
        </p:txBody>
      </p:sp>
      <p:sp>
        <p:nvSpPr>
          <p:cNvPr id="47" name="Freeform: Shape 46">
            <a:extLst>
              <a:ext uri="{FF2B5EF4-FFF2-40B4-BE49-F238E27FC236}">
                <a16:creationId xmlns:a16="http://schemas.microsoft.com/office/drawing/2014/main" id="{6359EA2D-AE52-43F4-9CC9-AB0F932CA79A}"/>
              </a:ext>
            </a:extLst>
          </p:cNvPr>
          <p:cNvSpPr/>
          <p:nvPr/>
        </p:nvSpPr>
        <p:spPr>
          <a:xfrm>
            <a:off x="8690642" y="2967650"/>
            <a:ext cx="169048" cy="169374"/>
          </a:xfrm>
          <a:custGeom>
            <a:avLst/>
            <a:gdLst>
              <a:gd fmla="*/ 97952 w 195745" name="connsiteX0"/>
              <a:gd fmla="*/ 353 h 196122" name="connsiteY0"/>
              <a:gd fmla="*/ -110 w 195745" name="connsiteX1"/>
              <a:gd fmla="*/ 98415 h 196122" name="connsiteY1"/>
              <a:gd fmla="*/ -110 w 195745" name="connsiteX2"/>
              <a:gd fmla="*/ 103016 h 196122" name="connsiteY2"/>
              <a:gd fmla="*/ -110 w 195745" name="connsiteX3"/>
              <a:gd fmla="*/ 104474 h 196122" name="connsiteY3"/>
              <a:gd fmla="*/ 117 w 195745" name="connsiteX4"/>
              <a:gd fmla="*/ 107617 h 196122" name="connsiteY4"/>
              <a:gd fmla="*/ 293 w 195745" name="connsiteX5"/>
              <a:gd fmla="*/ 109252 h 196122" name="connsiteY5"/>
              <a:gd fmla="*/ 670 w 195745" name="connsiteX6"/>
              <a:gd fmla="*/ 112244 h 196122" name="connsiteY6"/>
              <a:gd fmla="*/ 896 w 195745" name="connsiteX7"/>
              <a:gd fmla="*/ 113828 h 196122" name="connsiteY7"/>
              <a:gd fmla="*/ 1550 w 195745" name="connsiteX8"/>
              <a:gd fmla="*/ 117424 h 196122" name="connsiteY8"/>
              <a:gd fmla="*/ 1701 w 195745" name="connsiteX9"/>
              <a:gd fmla="*/ 118304 h 196122" name="connsiteY9"/>
              <a:gd fmla="*/ 2656 w 195745" name="connsiteX10"/>
              <a:gd fmla="*/ 122402 h 196122" name="connsiteY10"/>
              <a:gd fmla="*/ 3134 w 195745" name="connsiteX11"/>
              <a:gd fmla="*/ 124137 h 196122" name="connsiteY11"/>
              <a:gd fmla="*/ 3838 w 195745" name="connsiteX12"/>
              <a:gd fmla="*/ 126651 h 196122" name="connsiteY12"/>
              <a:gd fmla="*/ 4441 w 195745" name="connsiteX13"/>
              <a:gd fmla="*/ 128562 h 196122" name="connsiteY13"/>
              <a:gd fmla="*/ 5196 w 195745" name="connsiteX14"/>
              <a:gd fmla="*/ 130800 h 196122" name="connsiteY14"/>
              <a:gd fmla="*/ 5900 w 195745" name="connsiteX15"/>
              <a:gd fmla="*/ 132761 h 196122" name="connsiteY15"/>
              <a:gd fmla="*/ 6755 w 195745" name="connsiteX16"/>
              <a:gd fmla="*/ 134949 h 196122" name="connsiteY16"/>
              <a:gd fmla="*/ 8188 w 195745" name="connsiteX17"/>
              <a:gd fmla="*/ 138293 h 196122" name="connsiteY17"/>
              <a:gd fmla="*/ 9118 w 195745" name="connsiteX18"/>
              <a:gd fmla="*/ 140355 h 196122" name="connsiteY18"/>
              <a:gd fmla="*/ 10174 w 195745" name="connsiteX19"/>
              <a:gd fmla="*/ 142517 h 196122" name="connsiteY19"/>
              <a:gd fmla="*/ 11029 w 195745" name="connsiteX20"/>
              <a:gd fmla="*/ 144126 h 196122" name="connsiteY20"/>
              <a:gd fmla="*/ 12211 w 195745" name="connsiteX21"/>
              <a:gd fmla="*/ 146314 h 196122" name="connsiteY21"/>
              <a:gd fmla="*/ 13066 w 195745" name="connsiteX22"/>
              <a:gd fmla="*/ 147797 h 196122" name="connsiteY22"/>
              <a:gd fmla="*/ 14373 w 195745" name="connsiteX23"/>
              <a:gd fmla="*/ 149985 h 196122" name="connsiteY23"/>
              <a:gd fmla="*/ 15178 w 195745" name="connsiteX24"/>
              <a:gd fmla="*/ 151242 h 196122" name="connsiteY24"/>
              <a:gd fmla="*/ 18723 w 195745" name="connsiteX25"/>
              <a:gd fmla="*/ 156422 h 196122" name="connsiteY25"/>
              <a:gd fmla="*/ 18723 w 195745" name="connsiteX26"/>
              <a:gd fmla="*/ 156422 h 196122" name="connsiteY26"/>
              <a:gd fmla="*/ 18723 w 195745" name="connsiteX27"/>
              <a:gd fmla="*/ 156422 h 196122" name="connsiteY27"/>
              <a:gd fmla="*/ 20961 w 195745" name="connsiteX28"/>
              <a:gd fmla="*/ 159313 h 196122" name="connsiteY28"/>
              <a:gd fmla="*/ 21464 w 195745" name="connsiteX29"/>
              <a:gd fmla="*/ 159967 h 196122" name="connsiteY29"/>
              <a:gd fmla="*/ 23677 w 195745" name="connsiteX30"/>
              <a:gd fmla="*/ 162482 h 196122" name="connsiteY30"/>
              <a:gd fmla="*/ 24356 w 195745" name="connsiteX31"/>
              <a:gd fmla="*/ 163261 h 196122" name="connsiteY31"/>
              <a:gd fmla="*/ 26644 w 195745" name="connsiteX32"/>
              <a:gd fmla="*/ 165775 h 196122" name="connsiteY32"/>
              <a:gd fmla="*/ 27398 w 195745" name="connsiteX33"/>
              <a:gd fmla="*/ 166555 h 196122" name="connsiteY33"/>
              <a:gd fmla="*/ 29787 w 195745" name="connsiteX34"/>
              <a:gd fmla="*/ 168918 h 196122" name="connsiteY34"/>
              <a:gd fmla="*/ 30541 w 195745" name="connsiteX35"/>
              <a:gd fmla="*/ 169648 h 196122" name="connsiteY35"/>
              <a:gd fmla="*/ 33055 w 195745" name="connsiteX36"/>
              <a:gd fmla="*/ 171961 h 196122" name="connsiteY36"/>
              <a:gd fmla="*/ 33734 w 195745" name="connsiteX37"/>
              <a:gd fmla="*/ 172564 h 196122" name="connsiteY37"/>
              <a:gd fmla="*/ 36475 w 195745" name="connsiteX38"/>
              <a:gd fmla="*/ 174827 h 196122" name="connsiteY38"/>
              <a:gd fmla="*/ 37053 w 195745" name="connsiteX39"/>
              <a:gd fmla="*/ 175280 h 196122" name="connsiteY39"/>
              <a:gd fmla="*/ 40045 w 195745" name="connsiteX40"/>
              <a:gd fmla="*/ 177568 h 196122" name="connsiteY40"/>
              <a:gd fmla="*/ 40422 w 195745" name="connsiteX41"/>
              <a:gd fmla="*/ 177819 h 196122" name="connsiteY41"/>
              <a:gd fmla="*/ 49499 w 195745" name="connsiteX42"/>
              <a:gd fmla="*/ 183653 h 196122" name="connsiteY42"/>
              <a:gd fmla="*/ 49776 w 195745" name="connsiteX43"/>
              <a:gd fmla="*/ 183653 h 196122" name="connsiteY43"/>
              <a:gd fmla="*/ 61895 w 195745" name="connsiteX44"/>
              <a:gd fmla="*/ 189411 h 196122" name="connsiteY44"/>
              <a:gd fmla="*/ 62625 w 195745" name="connsiteX45"/>
              <a:gd fmla="*/ 189712 h 196122" name="connsiteY45"/>
              <a:gd fmla="*/ 68961 w 195745" name="connsiteX46"/>
              <a:gd fmla="*/ 191900 h 196122" name="connsiteY46"/>
              <a:gd fmla="*/ 69162 w 195745" name="connsiteX47"/>
              <a:gd fmla="*/ 191900 h 196122" name="connsiteY47"/>
              <a:gd fmla="*/ 75197 w 195745" name="connsiteX48"/>
              <a:gd fmla="*/ 193509 h 196122" name="connsiteY48"/>
              <a:gd fmla="*/ 76454 w 195745" name="connsiteX49"/>
              <a:gd fmla="*/ 193811 h 196122" name="connsiteY49"/>
              <a:gd fmla="*/ 82891 w 195745" name="connsiteX50"/>
              <a:gd fmla="*/ 195018 h 196122" name="connsiteY50"/>
              <a:gd fmla="*/ 83243 w 195745" name="connsiteX51"/>
              <a:gd fmla="*/ 195018 h 196122" name="connsiteY51"/>
              <a:gd fmla="*/ 89353 w 195745" name="connsiteX52"/>
              <a:gd fmla="*/ 195697 h 196122" name="connsiteY52"/>
              <a:gd fmla="*/ 90987 w 195745" name="connsiteX53"/>
              <a:gd fmla="*/ 195697 h 196122" name="connsiteY53"/>
              <a:gd fmla="*/ 97575 w 195745" name="connsiteX54"/>
              <a:gd fmla="*/ 195948 h 196122" name="connsiteY54"/>
              <a:gd fmla="*/ 195636 w 195745" name="connsiteX55"/>
              <a:gd fmla="*/ 97887 h 196122" name="connsiteY55"/>
              <a:gd fmla="*/ 97575 w 195745" name="connsiteX56"/>
              <a:gd fmla="*/ -175 h 196122"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196122" w="195745">
                <a:moveTo>
                  <a:pt x="97952" y="353"/>
                </a:moveTo>
                <a:cubicBezTo>
                  <a:pt x="43794" y="353"/>
                  <a:pt x="-110" y="44257"/>
                  <a:pt x="-110" y="98415"/>
                </a:cubicBezTo>
                <a:cubicBezTo>
                  <a:pt x="-110" y="99948"/>
                  <a:pt x="-110" y="101482"/>
                  <a:pt x="-110" y="103016"/>
                </a:cubicBezTo>
                <a:cubicBezTo>
                  <a:pt x="-110" y="103519"/>
                  <a:pt x="-110" y="103997"/>
                  <a:pt x="-110" y="104474"/>
                </a:cubicBezTo>
                <a:cubicBezTo>
                  <a:pt x="-110" y="105530"/>
                  <a:pt x="-110" y="106586"/>
                  <a:pt x="117" y="107617"/>
                </a:cubicBezTo>
                <a:cubicBezTo>
                  <a:pt x="117" y="108171"/>
                  <a:pt x="117" y="108724"/>
                  <a:pt x="293" y="109252"/>
                </a:cubicBezTo>
                <a:cubicBezTo>
                  <a:pt x="293" y="110258"/>
                  <a:pt x="519" y="111263"/>
                  <a:pt x="670" y="112244"/>
                </a:cubicBezTo>
                <a:lnTo>
                  <a:pt x="896" y="113828"/>
                </a:lnTo>
                <a:cubicBezTo>
                  <a:pt x="1097" y="115035"/>
                  <a:pt x="1298" y="116342"/>
                  <a:pt x="1550" y="117424"/>
                </a:cubicBezTo>
                <a:lnTo>
                  <a:pt x="1701" y="118304"/>
                </a:lnTo>
                <a:cubicBezTo>
                  <a:pt x="2002" y="119687"/>
                  <a:pt x="2304" y="121044"/>
                  <a:pt x="2656" y="122402"/>
                </a:cubicBezTo>
                <a:cubicBezTo>
                  <a:pt x="2807" y="122980"/>
                  <a:pt x="2958" y="123559"/>
                  <a:pt x="3134" y="124137"/>
                </a:cubicBezTo>
                <a:cubicBezTo>
                  <a:pt x="3310" y="124715"/>
                  <a:pt x="3587" y="125797"/>
                  <a:pt x="3838" y="126651"/>
                </a:cubicBezTo>
                <a:lnTo>
                  <a:pt x="4441" y="128562"/>
                </a:lnTo>
                <a:cubicBezTo>
                  <a:pt x="4668" y="129317"/>
                  <a:pt x="4944" y="130071"/>
                  <a:pt x="5196" y="130800"/>
                </a:cubicBezTo>
                <a:cubicBezTo>
                  <a:pt x="5447" y="131529"/>
                  <a:pt x="5648" y="132108"/>
                  <a:pt x="5900" y="132761"/>
                </a:cubicBezTo>
                <a:cubicBezTo>
                  <a:pt x="6151" y="133415"/>
                  <a:pt x="6453" y="134220"/>
                  <a:pt x="6755" y="134949"/>
                </a:cubicBezTo>
                <a:cubicBezTo>
                  <a:pt x="7207" y="136080"/>
                  <a:pt x="7685" y="137187"/>
                  <a:pt x="8188" y="138293"/>
                </a:cubicBezTo>
                <a:cubicBezTo>
                  <a:pt x="8490" y="138972"/>
                  <a:pt x="8791" y="139676"/>
                  <a:pt x="9118" y="140355"/>
                </a:cubicBezTo>
                <a:cubicBezTo>
                  <a:pt x="9445" y="141034"/>
                  <a:pt x="9822" y="141788"/>
                  <a:pt x="10174" y="142517"/>
                </a:cubicBezTo>
                <a:cubicBezTo>
                  <a:pt x="10526" y="143246"/>
                  <a:pt x="10727" y="143598"/>
                  <a:pt x="11029" y="144126"/>
                </a:cubicBezTo>
                <a:cubicBezTo>
                  <a:pt x="11331" y="144654"/>
                  <a:pt x="11809" y="145585"/>
                  <a:pt x="12211" y="146314"/>
                </a:cubicBezTo>
                <a:lnTo>
                  <a:pt x="13066" y="147797"/>
                </a:lnTo>
                <a:cubicBezTo>
                  <a:pt x="13493" y="148527"/>
                  <a:pt x="13921" y="149256"/>
                  <a:pt x="14373" y="149985"/>
                </a:cubicBezTo>
                <a:lnTo>
                  <a:pt x="15178" y="151242"/>
                </a:lnTo>
                <a:cubicBezTo>
                  <a:pt x="16309" y="153002"/>
                  <a:pt x="17491" y="154737"/>
                  <a:pt x="18723" y="156422"/>
                </a:cubicBezTo>
                <a:lnTo>
                  <a:pt x="18723" y="156422"/>
                </a:lnTo>
                <a:lnTo>
                  <a:pt x="18723" y="156422"/>
                </a:lnTo>
                <a:cubicBezTo>
                  <a:pt x="19452" y="157402"/>
                  <a:pt x="20207" y="158358"/>
                  <a:pt x="20961" y="159313"/>
                </a:cubicBezTo>
                <a:cubicBezTo>
                  <a:pt x="21137" y="159540"/>
                  <a:pt x="21313" y="159741"/>
                  <a:pt x="21464" y="159967"/>
                </a:cubicBezTo>
                <a:lnTo>
                  <a:pt x="23677" y="162482"/>
                </a:lnTo>
                <a:lnTo>
                  <a:pt x="24356" y="163261"/>
                </a:lnTo>
                <a:cubicBezTo>
                  <a:pt x="25110" y="164091"/>
                  <a:pt x="25864" y="164920"/>
                  <a:pt x="26644" y="165775"/>
                </a:cubicBezTo>
                <a:lnTo>
                  <a:pt x="27398" y="166555"/>
                </a:lnTo>
                <a:cubicBezTo>
                  <a:pt x="28177" y="167359"/>
                  <a:pt x="28957" y="168139"/>
                  <a:pt x="29787" y="168918"/>
                </a:cubicBezTo>
                <a:lnTo>
                  <a:pt x="30541" y="169648"/>
                </a:lnTo>
                <a:cubicBezTo>
                  <a:pt x="31371" y="170427"/>
                  <a:pt x="32200" y="171206"/>
                  <a:pt x="33055" y="171961"/>
                </a:cubicBezTo>
                <a:lnTo>
                  <a:pt x="33734" y="172564"/>
                </a:lnTo>
                <a:cubicBezTo>
                  <a:pt x="34639" y="173344"/>
                  <a:pt x="35570" y="174098"/>
                  <a:pt x="36475" y="174827"/>
                </a:cubicBezTo>
                <a:lnTo>
                  <a:pt x="37053" y="175280"/>
                </a:lnTo>
                <a:cubicBezTo>
                  <a:pt x="38034" y="176059"/>
                  <a:pt x="39039" y="176814"/>
                  <a:pt x="40045" y="177568"/>
                </a:cubicBezTo>
                <a:lnTo>
                  <a:pt x="40422" y="177819"/>
                </a:lnTo>
                <a:cubicBezTo>
                  <a:pt x="43339" y="179929"/>
                  <a:pt x="46369" y="181878"/>
                  <a:pt x="49499" y="183653"/>
                </a:cubicBezTo>
                <a:lnTo>
                  <a:pt x="49776" y="183653"/>
                </a:lnTo>
                <a:cubicBezTo>
                  <a:pt x="53673" y="185858"/>
                  <a:pt x="57724" y="187784"/>
                  <a:pt x="61895" y="189411"/>
                </a:cubicBezTo>
                <a:lnTo>
                  <a:pt x="62625" y="189712"/>
                </a:lnTo>
                <a:cubicBezTo>
                  <a:pt x="64712" y="190492"/>
                  <a:pt x="66798" y="191246"/>
                  <a:pt x="68961" y="191900"/>
                </a:cubicBezTo>
                <a:lnTo>
                  <a:pt x="69162" y="191900"/>
                </a:lnTo>
                <a:cubicBezTo>
                  <a:pt x="71148" y="192503"/>
                  <a:pt x="73160" y="193031"/>
                  <a:pt x="75197" y="193509"/>
                </a:cubicBezTo>
                <a:lnTo>
                  <a:pt x="76454" y="193811"/>
                </a:lnTo>
                <a:cubicBezTo>
                  <a:pt x="78566" y="194263"/>
                  <a:pt x="80728" y="194691"/>
                  <a:pt x="82891" y="195018"/>
                </a:cubicBezTo>
                <a:lnTo>
                  <a:pt x="83243" y="195018"/>
                </a:lnTo>
                <a:cubicBezTo>
                  <a:pt x="85254" y="195302"/>
                  <a:pt x="87291" y="195528"/>
                  <a:pt x="89353" y="195697"/>
                </a:cubicBezTo>
                <a:lnTo>
                  <a:pt x="90987" y="195697"/>
                </a:lnTo>
                <a:cubicBezTo>
                  <a:pt x="93174" y="195848"/>
                  <a:pt x="95362" y="195948"/>
                  <a:pt x="97575" y="195948"/>
                </a:cubicBezTo>
                <a:cubicBezTo>
                  <a:pt x="151732" y="195948"/>
                  <a:pt x="195636" y="152044"/>
                  <a:pt x="195636" y="97887"/>
                </a:cubicBezTo>
                <a:cubicBezTo>
                  <a:pt x="195636" y="43729"/>
                  <a:pt x="151732" y="-175"/>
                  <a:pt x="97575" y="-175"/>
                </a:cubicBezTo>
                <a:close/>
              </a:path>
            </a:pathLst>
          </a:custGeom>
          <a:solidFill>
            <a:schemeClr val="accent2"/>
          </a:solidFill>
          <a:ln cap="flat" w="2511">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62EE0A03-19D8-4DC6-B9B8-C79B52239244}"/>
              </a:ext>
            </a:extLst>
          </p:cNvPr>
          <p:cNvSpPr/>
          <p:nvPr/>
        </p:nvSpPr>
        <p:spPr>
          <a:xfrm>
            <a:off x="8203994" y="3428241"/>
            <a:ext cx="169374" cy="169287"/>
          </a:xfrm>
          <a:custGeom>
            <a:avLst/>
            <a:gdLst>
              <a:gd fmla="*/ 194907 w 196122" name="connsiteX0"/>
              <a:gd fmla="*/ 89313 h 196022" name="connsiteY0"/>
              <a:gd fmla="*/ 194278 w 196122" name="connsiteX1"/>
              <a:gd fmla="*/ 83580 h 196022" name="connsiteY1"/>
              <a:gd fmla="*/ 194278 w 196122" name="connsiteX2"/>
              <a:gd fmla="*/ 82926 h 196022" name="connsiteY2"/>
              <a:gd fmla="*/ 193097 w 196122" name="connsiteX3"/>
              <a:gd fmla="*/ 76565 h 196022" name="connsiteY3"/>
              <a:gd fmla="*/ 192845 w 196122" name="connsiteX4"/>
              <a:gd fmla="*/ 75484 h 196022" name="connsiteY4"/>
              <a:gd fmla="*/ 191336 w 196122" name="connsiteX5"/>
              <a:gd fmla="*/ 69700 h 196022" name="connsiteY5"/>
              <a:gd fmla="*/ 191211 w 196122" name="connsiteX6"/>
              <a:gd fmla="*/ 69223 h 196022" name="connsiteY6"/>
              <a:gd fmla="*/ 189023 w 196122" name="connsiteX7"/>
              <a:gd fmla="*/ 62811 h 196022" name="connsiteY7"/>
              <a:gd fmla="*/ 189023 w 196122" name="connsiteX8"/>
              <a:gd fmla="*/ 62685 h 196022" name="connsiteY8"/>
              <a:gd fmla="*/ 186509 w 196122" name="connsiteX9"/>
              <a:gd fmla="*/ 56500 h 196022" name="connsiteY9"/>
              <a:gd fmla="*/ 186509 w 196122" name="connsiteX10"/>
              <a:gd fmla="*/ 56374 h 196022" name="connsiteY10"/>
              <a:gd fmla="*/ 177507 w 196122" name="connsiteX11"/>
              <a:gd fmla="*/ 40885 h 196022" name="connsiteY11"/>
              <a:gd fmla="*/ 177507 w 196122" name="connsiteX12"/>
              <a:gd fmla="*/ 40885 h 196022" name="connsiteY12"/>
              <a:gd fmla="*/ 174993 w 196122" name="connsiteX13"/>
              <a:gd fmla="*/ 37516 h 196022" name="connsiteY13"/>
              <a:gd fmla="*/ 174993 w 196122" name="connsiteX14"/>
              <a:gd fmla="*/ 37340 h 196022" name="connsiteY14"/>
              <a:gd fmla="*/ 172478 w 196122" name="connsiteX15"/>
              <a:gd fmla="*/ 34147 h 196022" name="connsiteY15"/>
              <a:gd fmla="*/ 172302 w 196122" name="connsiteX16"/>
              <a:gd fmla="*/ 33921 h 196022" name="connsiteY16"/>
              <a:gd fmla="*/ 169612 w 196122" name="connsiteX17"/>
              <a:gd fmla="*/ 30903 h 196022" name="connsiteY17"/>
              <a:gd fmla="*/ 169386 w 196122" name="connsiteX18"/>
              <a:gd fmla="*/ 30677 h 196022" name="connsiteY18"/>
              <a:gd fmla="*/ 156814 w 196122" name="connsiteX19"/>
              <a:gd fmla="*/ 19362 h 196022" name="connsiteY19"/>
              <a:gd fmla="*/ 156688 w 196122" name="connsiteX20"/>
              <a:gd fmla="*/ 19362 h 196022" name="connsiteY20"/>
              <a:gd fmla="*/ 156688 w 196122" name="connsiteX21"/>
              <a:gd fmla="*/ 19362 h 196022" name="connsiteY21"/>
              <a:gd fmla="*/ 154827 w 196122" name="connsiteX22"/>
              <a:gd fmla="*/ 18030 h 196022" name="connsiteY22"/>
              <a:gd fmla="*/ 153193 w 196122" name="connsiteX23"/>
              <a:gd fmla="*/ 16873 h 196022" name="connsiteY23"/>
              <a:gd fmla="*/ 151282 w 196122" name="connsiteX24"/>
              <a:gd fmla="*/ 15591 h 196022" name="connsiteY24"/>
              <a:gd fmla="*/ 149597 w 196122" name="connsiteX25"/>
              <a:gd fmla="*/ 14509 h 196022" name="connsiteY25"/>
              <a:gd fmla="*/ 147636 w 196122" name="connsiteX26"/>
              <a:gd fmla="*/ 13303 h 196022" name="connsiteY26"/>
              <a:gd fmla="*/ 145851 w 196122" name="connsiteX27"/>
              <a:gd fmla="*/ 12272 h 196022" name="connsiteY27"/>
              <a:gd fmla="*/ 143915 w 196122" name="connsiteX28"/>
              <a:gd fmla="*/ 11190 h 196022" name="connsiteY28"/>
              <a:gd fmla="*/ 141677 w 196122" name="connsiteX29"/>
              <a:gd fmla="*/ 10034 h 196022" name="connsiteY29"/>
              <a:gd fmla="*/ 138861 w 196122" name="connsiteX30"/>
              <a:gd fmla="*/ 8676 h 196022" name="connsiteY30"/>
              <a:gd fmla="*/ 136347 w 196122" name="connsiteX31"/>
              <a:gd fmla="*/ 7570 h 196022" name="connsiteY31"/>
              <a:gd fmla="*/ 134511 w 196122" name="connsiteX32"/>
              <a:gd fmla="*/ 6815 h 196022" name="connsiteY32"/>
              <a:gd fmla="*/ 132248 w 196122" name="connsiteX33"/>
              <a:gd fmla="*/ 5910 h 196022" name="connsiteY33"/>
              <a:gd fmla="*/ 130388 w 196122" name="connsiteX34"/>
              <a:gd fmla="*/ 5231 h 196022" name="connsiteY34"/>
              <a:gd fmla="*/ 127873 w 196122" name="connsiteX35"/>
              <a:gd fmla="*/ 4427 h 196022" name="connsiteY35"/>
              <a:gd fmla="*/ 126063 w 196122" name="connsiteX36"/>
              <a:gd fmla="*/ 3848 h 196022" name="connsiteY36"/>
              <a:gd fmla="*/ 123247 w 196122" name="connsiteX37"/>
              <a:gd fmla="*/ 3044 h 196022" name="connsiteY37"/>
              <a:gd fmla="*/ 121813 w 196122" name="connsiteX38"/>
              <a:gd fmla="*/ 2642 h 196022" name="connsiteY38"/>
              <a:gd fmla="*/ 117564 w 196122" name="connsiteX39"/>
              <a:gd fmla="*/ 1661 h 196022" name="connsiteY39"/>
              <a:gd fmla="*/ 116282 w 196122" name="connsiteX40"/>
              <a:gd fmla="*/ 1435 h 196022" name="connsiteY40"/>
              <a:gd fmla="*/ 113114 w 196122" name="connsiteX41"/>
              <a:gd fmla="*/ 856 h 196022" name="connsiteY41"/>
              <a:gd fmla="*/ 111479 w 196122" name="connsiteX42"/>
              <a:gd fmla="*/ 605 h 196022" name="connsiteY42"/>
              <a:gd fmla="*/ 108537 w 196122" name="connsiteX43"/>
              <a:gd fmla="*/ 253 h 196022" name="connsiteY43"/>
              <a:gd fmla="*/ 106853 w 196122" name="connsiteX44"/>
              <a:gd fmla="*/ 77 h 196022" name="connsiteY44"/>
              <a:gd fmla="*/ 103735 w 196122" name="connsiteX45"/>
              <a:gd fmla="*/ -175 h 196022" name="connsiteY45"/>
              <a:gd fmla="*/ 102251 w 196122" name="connsiteX46"/>
              <a:gd fmla="*/ -175 h 196022" name="connsiteY46"/>
              <a:gd fmla="*/ 97600 w 196122" name="connsiteX47"/>
              <a:gd fmla="*/ -175 h 196022" name="connsiteY47"/>
              <a:gd fmla="*/ 92420 w 196122" name="connsiteX48"/>
              <a:gd fmla="*/ -49 h 196022" name="connsiteY48"/>
              <a:gd fmla="*/ 90786 w 196122" name="connsiteX49"/>
              <a:gd fmla="*/ -49 h 196022" name="connsiteY49"/>
              <a:gd fmla="*/ 87316 w 196122" name="connsiteX50"/>
              <a:gd fmla="*/ 228 h 196022" name="connsiteY50"/>
              <a:gd fmla="*/ 85380 w 196122" name="connsiteX51"/>
              <a:gd fmla="*/ 479 h 196022" name="connsiteY51"/>
              <a:gd fmla="*/ 82262 w 196122" name="connsiteX52"/>
              <a:gd fmla="*/ 907 h 196022" name="connsiteY52"/>
              <a:gd fmla="*/ 80275 w 196122" name="connsiteX53"/>
              <a:gd fmla="*/ 1259 h 196022" name="connsiteY53"/>
              <a:gd fmla="*/ 77309 w 196122" name="connsiteX54"/>
              <a:gd fmla="*/ 1812 h 196022" name="connsiteY54"/>
              <a:gd fmla="*/ 75322 w 196122" name="connsiteX55"/>
              <a:gd fmla="*/ 2289 h 196022" name="connsiteY55"/>
              <a:gd fmla="*/ 72406 w 196122" name="connsiteX56"/>
              <a:gd fmla="*/ 2993 h 196022" name="connsiteY56"/>
              <a:gd fmla="*/ 70495 w 196122" name="connsiteX57"/>
              <a:gd fmla="*/ 3547 h 196022" name="connsiteY57"/>
              <a:gd fmla="*/ 67628 w 196122" name="connsiteX58"/>
              <a:gd fmla="*/ 4402 h 196022" name="connsiteY58"/>
              <a:gd fmla="*/ 65768 w 196122" name="connsiteX59"/>
              <a:gd fmla="*/ 5030 h 196022" name="connsiteY59"/>
              <a:gd fmla="*/ 62926 w 196122" name="connsiteX60"/>
              <a:gd fmla="*/ 6061 h 196022" name="connsiteY60"/>
              <a:gd fmla="*/ 61141 w 196122" name="connsiteX61"/>
              <a:gd fmla="*/ 6765 h 196022" name="connsiteY61"/>
              <a:gd fmla="*/ 58325 w 196122" name="connsiteX62"/>
              <a:gd fmla="*/ 7947 h 196022" name="connsiteY62"/>
              <a:gd fmla="*/ 56640 w 196122" name="connsiteX63"/>
              <a:gd fmla="*/ 8701 h 196022" name="connsiteY63"/>
              <a:gd fmla="*/ 53824 w 196122" name="connsiteX64"/>
              <a:gd fmla="*/ 10059 h 196022" name="connsiteY64"/>
              <a:gd fmla="*/ 52265 w 196122" name="connsiteX65"/>
              <a:gd fmla="*/ 10864 h 196022" name="connsiteY65"/>
              <a:gd fmla="*/ 49449 w 196122" name="connsiteX66"/>
              <a:gd fmla="*/ 12397 h 196022" name="connsiteY66"/>
              <a:gd fmla="*/ 48016 w 196122" name="connsiteX67"/>
              <a:gd fmla="*/ 13227 h 196022" name="connsiteY67"/>
              <a:gd fmla="*/ 45175 w 196122" name="connsiteX68"/>
              <a:gd fmla="*/ 14962 h 196022" name="connsiteY68"/>
              <a:gd fmla="*/ 43892 w 196122" name="connsiteX69"/>
              <a:gd fmla="*/ 15792 h 196022" name="connsiteY69"/>
              <a:gd fmla="*/ 41026 w 196122" name="connsiteX70"/>
              <a:gd fmla="*/ 17753 h 196022" name="connsiteY70"/>
              <a:gd fmla="*/ 39894 w 196122" name="connsiteX71"/>
              <a:gd fmla="*/ 18558 h 196022" name="connsiteY71"/>
              <a:gd fmla="*/ 37003 w 196122" name="connsiteX72"/>
              <a:gd fmla="*/ 20770 h 196022" name="connsiteY72"/>
              <a:gd fmla="*/ 36073 w 196122" name="connsiteX73"/>
              <a:gd fmla="*/ 21499 h 196022" name="connsiteY73"/>
              <a:gd fmla="*/ 33080 w 196122" name="connsiteX74"/>
              <a:gd fmla="*/ 24014 h 196022" name="connsiteY74"/>
              <a:gd fmla="*/ 32376 w 196122" name="connsiteX75"/>
              <a:gd fmla="*/ 24642 h 196022" name="connsiteY75"/>
              <a:gd fmla="*/ 29258 w 196122" name="connsiteX76"/>
              <a:gd fmla="*/ 27559 h 196022" name="connsiteY76"/>
              <a:gd fmla="*/ 28831 w 196122" name="connsiteX77"/>
              <a:gd fmla="*/ 27961 h 196022" name="connsiteY77"/>
              <a:gd fmla="*/ 23199 w 196122" name="connsiteX78"/>
              <a:gd fmla="*/ 34021 h 196022" name="connsiteY78"/>
              <a:gd fmla="*/ 22495 w 196122" name="connsiteX79"/>
              <a:gd fmla="*/ 34826 h 196022" name="connsiteY79"/>
              <a:gd fmla="*/ 20508 w 196122" name="connsiteX80"/>
              <a:gd fmla="*/ 37340 h 196022" name="connsiteY80"/>
              <a:gd fmla="*/ 19729 w 196122" name="connsiteX81"/>
              <a:gd fmla="*/ 38346 h 196022" name="connsiteY81"/>
              <a:gd fmla="*/ 17843 w 196122" name="connsiteX82"/>
              <a:gd fmla="*/ 40860 h 196022" name="connsiteY82"/>
              <a:gd fmla="*/ 17114 w 196122" name="connsiteX83"/>
              <a:gd fmla="*/ 41891 h 196022" name="connsiteY83"/>
              <a:gd fmla="*/ 15329 w 196122" name="connsiteX84"/>
              <a:gd fmla="*/ 44556 h 196022" name="connsiteY84"/>
              <a:gd fmla="*/ 14675 w 196122" name="connsiteX85"/>
              <a:gd fmla="*/ 45562 h 196022" name="connsiteY85"/>
              <a:gd fmla="*/ 12965 w 196122" name="connsiteX86"/>
              <a:gd fmla="*/ 48378 h 196022" name="connsiteY86"/>
              <a:gd fmla="*/ 12437 w 196122" name="connsiteX87"/>
              <a:gd fmla="*/ 49309 h 196022" name="connsiteY87"/>
              <a:gd fmla="*/ 10778 w 196122" name="connsiteX88"/>
              <a:gd fmla="*/ 52326 h 196022" name="connsiteY88"/>
              <a:gd fmla="*/ 10375 w 196122" name="connsiteX89"/>
              <a:gd fmla="*/ 53105 h 196022" name="connsiteY89"/>
              <a:gd fmla="*/ 8766 w 196122" name="connsiteX90"/>
              <a:gd fmla="*/ 56374 h 196022" name="connsiteY90"/>
              <a:gd fmla="*/ 8540 w 196122" name="connsiteX91"/>
              <a:gd fmla="*/ 56902 h 196022" name="connsiteY91"/>
              <a:gd fmla="*/ 2556 w 196122" name="connsiteX92"/>
              <a:gd fmla="*/ 73824 h 196022" name="connsiteY92"/>
              <a:gd fmla="*/ 2556 w 196122" name="connsiteX93"/>
              <a:gd fmla="*/ 74025 h 196022" name="connsiteY93"/>
              <a:gd fmla="*/ 1575 w 196122" name="connsiteX94"/>
              <a:gd fmla="*/ 78425 h 196022" name="connsiteY94"/>
              <a:gd fmla="*/ 1575 w 196122" name="connsiteX95"/>
              <a:gd fmla="*/ 79004 h 196022" name="connsiteY95"/>
              <a:gd fmla="*/ 846 w 196122" name="connsiteX96"/>
              <a:gd fmla="*/ 83102 h 196022" name="connsiteY96"/>
              <a:gd fmla="*/ 695 w 196122" name="connsiteX97"/>
              <a:gd fmla="*/ 84334 h 196022" name="connsiteY97"/>
              <a:gd fmla="*/ 242 w 196122" name="connsiteX98"/>
              <a:gd fmla="*/ 87879 h 196022" name="connsiteY98"/>
              <a:gd fmla="*/ 66 w 196122" name="connsiteX99"/>
              <a:gd fmla="*/ 90117 h 196022" name="connsiteY99"/>
              <a:gd fmla="*/ -110 w 196122" name="connsiteX100"/>
              <a:gd fmla="*/ 92757 h 196022" name="connsiteY100"/>
              <a:gd fmla="*/ -110 w 196122" name="connsiteX101"/>
              <a:gd fmla="*/ 97786 h 196022" name="connsiteY101"/>
              <a:gd fmla="*/ 97952 w 196122" name="connsiteX102"/>
              <a:gd fmla="*/ 195848 h 196022" name="connsiteY102"/>
              <a:gd fmla="*/ 196013 w 196122" name="connsiteX103"/>
              <a:gd fmla="*/ 97786 h 196022" name="connsiteY103"/>
              <a:gd fmla="*/ 195787 w 196122" name="connsiteX104"/>
              <a:gd fmla="*/ 91274 h 196022" name="connsiteY104"/>
              <a:gd fmla="*/ 194907 w 196122" name="connsiteX105"/>
              <a:gd fmla="*/ 89313 h 196022" name="connsiteY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b="b" l="l" r="r" t="t"/>
            <a:pathLst>
              <a:path h="196022" w="196122">
                <a:moveTo>
                  <a:pt x="194907" y="89313"/>
                </a:moveTo>
                <a:cubicBezTo>
                  <a:pt x="194731" y="87377"/>
                  <a:pt x="194530" y="85466"/>
                  <a:pt x="194278" y="83580"/>
                </a:cubicBezTo>
                <a:cubicBezTo>
                  <a:pt x="194278" y="83354"/>
                  <a:pt x="194278" y="83152"/>
                  <a:pt x="194278" y="82926"/>
                </a:cubicBezTo>
                <a:cubicBezTo>
                  <a:pt x="193976" y="80789"/>
                  <a:pt x="193549" y="78652"/>
                  <a:pt x="193097" y="76565"/>
                </a:cubicBezTo>
                <a:cubicBezTo>
                  <a:pt x="193097" y="76188"/>
                  <a:pt x="192946" y="75835"/>
                  <a:pt x="192845" y="75484"/>
                </a:cubicBezTo>
                <a:cubicBezTo>
                  <a:pt x="192392" y="73522"/>
                  <a:pt x="191915" y="71586"/>
                  <a:pt x="191336" y="69700"/>
                </a:cubicBezTo>
                <a:cubicBezTo>
                  <a:pt x="191336" y="69524"/>
                  <a:pt x="191336" y="69373"/>
                  <a:pt x="191211" y="69223"/>
                </a:cubicBezTo>
                <a:cubicBezTo>
                  <a:pt x="190557" y="67060"/>
                  <a:pt x="189828" y="64923"/>
                  <a:pt x="189023" y="62811"/>
                </a:cubicBezTo>
                <a:lnTo>
                  <a:pt x="189023" y="62685"/>
                </a:lnTo>
                <a:cubicBezTo>
                  <a:pt x="188244" y="60598"/>
                  <a:pt x="187364" y="58536"/>
                  <a:pt x="186509" y="56500"/>
                </a:cubicBezTo>
                <a:lnTo>
                  <a:pt x="186509" y="56374"/>
                </a:lnTo>
                <a:cubicBezTo>
                  <a:pt x="184002" y="50938"/>
                  <a:pt x="180990" y="45753"/>
                  <a:pt x="177507" y="40885"/>
                </a:cubicBezTo>
                <a:lnTo>
                  <a:pt x="177507" y="40885"/>
                </a:lnTo>
                <a:cubicBezTo>
                  <a:pt x="176677" y="39729"/>
                  <a:pt x="175848" y="38622"/>
                  <a:pt x="174993" y="37516"/>
                </a:cubicBezTo>
                <a:lnTo>
                  <a:pt x="174993" y="37340"/>
                </a:lnTo>
                <a:cubicBezTo>
                  <a:pt x="174138" y="36259"/>
                  <a:pt x="173283" y="35203"/>
                  <a:pt x="172478" y="34147"/>
                </a:cubicBezTo>
                <a:lnTo>
                  <a:pt x="172302" y="33921"/>
                </a:lnTo>
                <a:cubicBezTo>
                  <a:pt x="171422" y="32915"/>
                  <a:pt x="170517" y="31884"/>
                  <a:pt x="169612" y="30903"/>
                </a:cubicBezTo>
                <a:lnTo>
                  <a:pt x="169386" y="30677"/>
                </a:lnTo>
                <a:cubicBezTo>
                  <a:pt x="165519" y="26561"/>
                  <a:pt x="161315" y="22774"/>
                  <a:pt x="156814" y="19362"/>
                </a:cubicBezTo>
                <a:lnTo>
                  <a:pt x="156688" y="19362"/>
                </a:lnTo>
                <a:lnTo>
                  <a:pt x="156688" y="19362"/>
                </a:lnTo>
                <a:lnTo>
                  <a:pt x="154827" y="18030"/>
                </a:lnTo>
                <a:cubicBezTo>
                  <a:pt x="154299" y="17627"/>
                  <a:pt x="153746" y="17250"/>
                  <a:pt x="153193" y="16873"/>
                </a:cubicBezTo>
                <a:cubicBezTo>
                  <a:pt x="152640" y="16496"/>
                  <a:pt x="151936" y="16018"/>
                  <a:pt x="151282" y="15591"/>
                </a:cubicBezTo>
                <a:lnTo>
                  <a:pt x="149597" y="14509"/>
                </a:lnTo>
                <a:lnTo>
                  <a:pt x="147636" y="13303"/>
                </a:lnTo>
                <a:lnTo>
                  <a:pt x="145851" y="12272"/>
                </a:lnTo>
                <a:lnTo>
                  <a:pt x="143915" y="11190"/>
                </a:lnTo>
                <a:lnTo>
                  <a:pt x="141677" y="10034"/>
                </a:lnTo>
                <a:lnTo>
                  <a:pt x="138861" y="8676"/>
                </a:lnTo>
                <a:lnTo>
                  <a:pt x="136347" y="7570"/>
                </a:lnTo>
                <a:cubicBezTo>
                  <a:pt x="135743" y="7293"/>
                  <a:pt x="135140" y="7042"/>
                  <a:pt x="134511" y="6815"/>
                </a:cubicBezTo>
                <a:lnTo>
                  <a:pt x="132248" y="5910"/>
                </a:lnTo>
                <a:lnTo>
                  <a:pt x="130388" y="5231"/>
                </a:lnTo>
                <a:lnTo>
                  <a:pt x="127873" y="4427"/>
                </a:lnTo>
                <a:lnTo>
                  <a:pt x="126063" y="3848"/>
                </a:lnTo>
                <a:lnTo>
                  <a:pt x="123247" y="3044"/>
                </a:lnTo>
                <a:lnTo>
                  <a:pt x="121813" y="2642"/>
                </a:lnTo>
                <a:cubicBezTo>
                  <a:pt x="120405" y="2289"/>
                  <a:pt x="118997" y="1963"/>
                  <a:pt x="117564" y="1661"/>
                </a:cubicBezTo>
                <a:lnTo>
                  <a:pt x="116282" y="1435"/>
                </a:lnTo>
                <a:cubicBezTo>
                  <a:pt x="115226" y="1208"/>
                  <a:pt x="114170" y="1032"/>
                  <a:pt x="113114" y="856"/>
                </a:cubicBezTo>
                <a:lnTo>
                  <a:pt x="111479" y="605"/>
                </a:lnTo>
                <a:lnTo>
                  <a:pt x="108537" y="253"/>
                </a:lnTo>
                <a:lnTo>
                  <a:pt x="106853" y="77"/>
                </a:lnTo>
                <a:lnTo>
                  <a:pt x="103735" y="-175"/>
                </a:lnTo>
                <a:lnTo>
                  <a:pt x="102251" y="-175"/>
                </a:lnTo>
                <a:cubicBezTo>
                  <a:pt x="100718" y="-175"/>
                  <a:pt x="99159" y="-175"/>
                  <a:pt x="97600" y="-175"/>
                </a:cubicBezTo>
                <a:cubicBezTo>
                  <a:pt x="96041" y="-175"/>
                  <a:pt x="94155" y="-175"/>
                  <a:pt x="92420" y="-49"/>
                </a:cubicBezTo>
                <a:lnTo>
                  <a:pt x="90786" y="-49"/>
                </a:lnTo>
                <a:lnTo>
                  <a:pt x="87316" y="228"/>
                </a:lnTo>
                <a:lnTo>
                  <a:pt x="85380" y="479"/>
                </a:lnTo>
                <a:cubicBezTo>
                  <a:pt x="84349" y="605"/>
                  <a:pt x="83293" y="731"/>
                  <a:pt x="82262" y="907"/>
                </a:cubicBezTo>
                <a:lnTo>
                  <a:pt x="80275" y="1259"/>
                </a:lnTo>
                <a:lnTo>
                  <a:pt x="77309" y="1812"/>
                </a:lnTo>
                <a:lnTo>
                  <a:pt x="75322" y="2289"/>
                </a:lnTo>
                <a:lnTo>
                  <a:pt x="72406" y="2993"/>
                </a:lnTo>
                <a:lnTo>
                  <a:pt x="70495" y="3547"/>
                </a:lnTo>
                <a:lnTo>
                  <a:pt x="67628" y="4402"/>
                </a:lnTo>
                <a:lnTo>
                  <a:pt x="65768" y="5030"/>
                </a:lnTo>
                <a:lnTo>
                  <a:pt x="62926" y="6061"/>
                </a:lnTo>
                <a:lnTo>
                  <a:pt x="61141" y="6765"/>
                </a:lnTo>
                <a:cubicBezTo>
                  <a:pt x="60185" y="7142"/>
                  <a:pt x="59255" y="7519"/>
                  <a:pt x="58325" y="7947"/>
                </a:cubicBezTo>
                <a:lnTo>
                  <a:pt x="56640" y="8701"/>
                </a:lnTo>
                <a:cubicBezTo>
                  <a:pt x="55710" y="9129"/>
                  <a:pt x="54754" y="9581"/>
                  <a:pt x="53824" y="10059"/>
                </a:cubicBezTo>
                <a:lnTo>
                  <a:pt x="52265" y="10864"/>
                </a:lnTo>
                <a:cubicBezTo>
                  <a:pt x="51310" y="11341"/>
                  <a:pt x="50379" y="11869"/>
                  <a:pt x="49449" y="12397"/>
                </a:cubicBezTo>
                <a:lnTo>
                  <a:pt x="48016" y="13227"/>
                </a:lnTo>
                <a:cubicBezTo>
                  <a:pt x="47060" y="13780"/>
                  <a:pt x="46105" y="14359"/>
                  <a:pt x="45175" y="14962"/>
                </a:cubicBezTo>
                <a:lnTo>
                  <a:pt x="43892" y="15792"/>
                </a:lnTo>
                <a:cubicBezTo>
                  <a:pt x="42937" y="16428"/>
                  <a:pt x="41981" y="17082"/>
                  <a:pt x="41026" y="17753"/>
                </a:cubicBezTo>
                <a:lnTo>
                  <a:pt x="39894" y="18558"/>
                </a:lnTo>
                <a:cubicBezTo>
                  <a:pt x="38914" y="19262"/>
                  <a:pt x="37958" y="20016"/>
                  <a:pt x="37003" y="20770"/>
                </a:cubicBezTo>
                <a:lnTo>
                  <a:pt x="36073" y="21499"/>
                </a:lnTo>
                <a:cubicBezTo>
                  <a:pt x="35042" y="22329"/>
                  <a:pt x="34061" y="23159"/>
                  <a:pt x="33080" y="24014"/>
                </a:cubicBezTo>
                <a:lnTo>
                  <a:pt x="32376" y="24642"/>
                </a:lnTo>
                <a:cubicBezTo>
                  <a:pt x="31295" y="25598"/>
                  <a:pt x="30264" y="26579"/>
                  <a:pt x="29258" y="27559"/>
                </a:cubicBezTo>
                <a:lnTo>
                  <a:pt x="28831" y="27961"/>
                </a:lnTo>
                <a:cubicBezTo>
                  <a:pt x="26870" y="29898"/>
                  <a:pt x="24984" y="31934"/>
                  <a:pt x="23199" y="34021"/>
                </a:cubicBezTo>
                <a:lnTo>
                  <a:pt x="22495" y="34826"/>
                </a:lnTo>
                <a:lnTo>
                  <a:pt x="20508" y="37340"/>
                </a:lnTo>
                <a:cubicBezTo>
                  <a:pt x="20232" y="37667"/>
                  <a:pt x="19980" y="37994"/>
                  <a:pt x="19729" y="38346"/>
                </a:cubicBezTo>
                <a:cubicBezTo>
                  <a:pt x="19075" y="39176"/>
                  <a:pt x="18472" y="40031"/>
                  <a:pt x="17843" y="40860"/>
                </a:cubicBezTo>
                <a:lnTo>
                  <a:pt x="17114" y="41891"/>
                </a:lnTo>
                <a:cubicBezTo>
                  <a:pt x="16510" y="42771"/>
                  <a:pt x="15907" y="43651"/>
                  <a:pt x="15329" y="44556"/>
                </a:cubicBezTo>
                <a:lnTo>
                  <a:pt x="14675" y="45562"/>
                </a:lnTo>
                <a:cubicBezTo>
                  <a:pt x="14097" y="46493"/>
                  <a:pt x="13518" y="47423"/>
                  <a:pt x="12965" y="48378"/>
                </a:cubicBezTo>
                <a:lnTo>
                  <a:pt x="12437" y="49309"/>
                </a:lnTo>
                <a:cubicBezTo>
                  <a:pt x="11859" y="50314"/>
                  <a:pt x="11306" y="51295"/>
                  <a:pt x="10778" y="52326"/>
                </a:cubicBezTo>
                <a:cubicBezTo>
                  <a:pt x="10652" y="52577"/>
                  <a:pt x="10526" y="52854"/>
                  <a:pt x="10375" y="53105"/>
                </a:cubicBezTo>
                <a:cubicBezTo>
                  <a:pt x="9822" y="54187"/>
                  <a:pt x="9294" y="55268"/>
                  <a:pt x="8766" y="56374"/>
                </a:cubicBezTo>
                <a:lnTo>
                  <a:pt x="8540" y="56902"/>
                </a:lnTo>
                <a:cubicBezTo>
                  <a:pt x="6031" y="62348"/>
                  <a:pt x="4029" y="68013"/>
                  <a:pt x="2556" y="73824"/>
                </a:cubicBezTo>
                <a:cubicBezTo>
                  <a:pt x="2556" y="73824"/>
                  <a:pt x="2556" y="73824"/>
                  <a:pt x="2556" y="74025"/>
                </a:cubicBezTo>
                <a:cubicBezTo>
                  <a:pt x="2204" y="75484"/>
                  <a:pt x="1877" y="76942"/>
                  <a:pt x="1575" y="78425"/>
                </a:cubicBezTo>
                <a:cubicBezTo>
                  <a:pt x="1565" y="78619"/>
                  <a:pt x="1565" y="78810"/>
                  <a:pt x="1575" y="79004"/>
                </a:cubicBezTo>
                <a:cubicBezTo>
                  <a:pt x="1298" y="80361"/>
                  <a:pt x="1047" y="81744"/>
                  <a:pt x="846" y="83102"/>
                </a:cubicBezTo>
                <a:lnTo>
                  <a:pt x="695" y="84334"/>
                </a:lnTo>
                <a:cubicBezTo>
                  <a:pt x="511" y="85523"/>
                  <a:pt x="361" y="86705"/>
                  <a:pt x="242" y="87879"/>
                </a:cubicBezTo>
                <a:cubicBezTo>
                  <a:pt x="242" y="88609"/>
                  <a:pt x="242" y="89363"/>
                  <a:pt x="66" y="90117"/>
                </a:cubicBezTo>
                <a:cubicBezTo>
                  <a:pt x="-110" y="90872"/>
                  <a:pt x="-84" y="91852"/>
                  <a:pt x="-110" y="92757"/>
                </a:cubicBezTo>
                <a:cubicBezTo>
                  <a:pt x="-110" y="94392"/>
                  <a:pt x="-110" y="96026"/>
                  <a:pt x="-110" y="97786"/>
                </a:cubicBezTo>
                <a:cubicBezTo>
                  <a:pt x="-110" y="151944"/>
                  <a:pt x="43794" y="195848"/>
                  <a:pt x="97952" y="195848"/>
                </a:cubicBezTo>
                <a:cubicBezTo>
                  <a:pt x="152109" y="195848"/>
                  <a:pt x="196013" y="151944"/>
                  <a:pt x="196013" y="97786"/>
                </a:cubicBezTo>
                <a:cubicBezTo>
                  <a:pt x="196013" y="95599"/>
                  <a:pt x="196013" y="93436"/>
                  <a:pt x="195787" y="91274"/>
                </a:cubicBezTo>
                <a:cubicBezTo>
                  <a:pt x="194982" y="90419"/>
                  <a:pt x="194957" y="89866"/>
                  <a:pt x="194907" y="89313"/>
                </a:cubicBezTo>
                <a:close/>
              </a:path>
            </a:pathLst>
          </a:custGeom>
          <a:solidFill>
            <a:schemeClr val="accent2"/>
          </a:solidFill>
          <a:ln cap="flat" w="2511">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AB06DA48-399E-4F1A-A8B0-FBF5082B51FE}"/>
              </a:ext>
            </a:extLst>
          </p:cNvPr>
          <p:cNvSpPr/>
          <p:nvPr/>
        </p:nvSpPr>
        <p:spPr>
          <a:xfrm>
            <a:off x="7002544" y="3720975"/>
            <a:ext cx="169374" cy="169374"/>
          </a:xfrm>
          <a:custGeom>
            <a:avLst/>
            <a:gdLst>
              <a:gd fmla="*/ 195460 w 196122" name="connsiteX0"/>
              <a:gd fmla="*/ 89363 h 196122" name="connsiteY0"/>
              <a:gd fmla="*/ 194731 w 196122" name="connsiteX1"/>
              <a:gd fmla="*/ 82951 h 196122" name="connsiteY1"/>
              <a:gd fmla="*/ 194731 w 196122" name="connsiteX2"/>
              <a:gd fmla="*/ 82951 h 196122" name="connsiteY2"/>
              <a:gd fmla="*/ 193499 w 196122" name="connsiteX3"/>
              <a:gd fmla="*/ 76389 h 196122" name="connsiteY3"/>
              <a:gd fmla="*/ 193247 w 196122" name="connsiteX4"/>
              <a:gd fmla="*/ 75257 h 196122" name="connsiteY4"/>
              <a:gd fmla="*/ 191563 w 196122" name="connsiteX5"/>
              <a:gd fmla="*/ 68971 h 196122" name="connsiteY5"/>
              <a:gd fmla="*/ 191563 w 196122" name="connsiteX6"/>
              <a:gd fmla="*/ 68971 h 196122" name="connsiteY6"/>
              <a:gd fmla="*/ 190532 w 196122" name="connsiteX7"/>
              <a:gd fmla="*/ 65878 h 196122" name="connsiteY7"/>
              <a:gd fmla="*/ 190104 w 196122" name="connsiteX8"/>
              <a:gd fmla="*/ 64646 h 196122" name="connsiteY8"/>
              <a:gd fmla="*/ 189023 w 196122" name="connsiteX9"/>
              <a:gd fmla="*/ 61805 h 196122" name="connsiteY9"/>
              <a:gd fmla="*/ 188470 w 196122" name="connsiteX10"/>
              <a:gd fmla="*/ 60422 h 196122" name="connsiteY10"/>
              <a:gd fmla="*/ 187288 w 196122" name="connsiteX11"/>
              <a:gd fmla="*/ 57656 h 196122" name="connsiteY11"/>
              <a:gd fmla="*/ 186660 w 196122" name="connsiteX12"/>
              <a:gd fmla="*/ 56324 h 196122" name="connsiteY12"/>
              <a:gd fmla="*/ 185327 w 196122" name="connsiteX13"/>
              <a:gd fmla="*/ 53583 h 196122" name="connsiteY13"/>
              <a:gd fmla="*/ 184698 w 196122" name="connsiteX14"/>
              <a:gd fmla="*/ 52351 h 196122" name="connsiteY14"/>
              <a:gd fmla="*/ 183215 w 196122" name="connsiteX15"/>
              <a:gd fmla="*/ 49610 h 196122" name="connsiteY15"/>
              <a:gd fmla="*/ 182586 w 196122" name="connsiteX16"/>
              <a:gd fmla="*/ 48504 h 196122" name="connsiteY16"/>
              <a:gd fmla="*/ 180902 w 196122" name="connsiteX17"/>
              <a:gd fmla="*/ 45738 h 196122" name="connsiteY17"/>
              <a:gd fmla="*/ 180323 w 196122" name="connsiteX18"/>
              <a:gd fmla="*/ 44858 h 196122" name="connsiteY18"/>
              <a:gd fmla="*/ 178438 w 196122" name="connsiteX19"/>
              <a:gd fmla="*/ 41967 h 196122" name="connsiteY19"/>
              <a:gd fmla="*/ 178035 w 196122" name="connsiteX20"/>
              <a:gd fmla="*/ 41413 h 196122" name="connsiteY20"/>
              <a:gd fmla="*/ 172478 w 196122" name="connsiteX21"/>
              <a:gd fmla="*/ 34247 h 196122" name="connsiteY21"/>
              <a:gd fmla="*/ 172051 w 196122" name="connsiteX22"/>
              <a:gd fmla="*/ 33744 h 196122" name="connsiteY22"/>
              <a:gd fmla="*/ 168908 w 196122" name="connsiteX23"/>
              <a:gd fmla="*/ 30275 h 196122" name="connsiteY23"/>
              <a:gd fmla="*/ 168330 w 196122" name="connsiteX24"/>
              <a:gd fmla="*/ 29671 h 196122" name="connsiteY24"/>
              <a:gd fmla="*/ 164960 w 196122" name="connsiteX25"/>
              <a:gd fmla="*/ 26352 h 196122" name="connsiteY25"/>
              <a:gd fmla="*/ 164533 w 196122" name="connsiteX26"/>
              <a:gd fmla="*/ 25925 h 196122" name="connsiteY26"/>
              <a:gd fmla="*/ 151835 w 196122" name="connsiteX27"/>
              <a:gd fmla="*/ 15867 h 196122" name="connsiteY27"/>
              <a:gd fmla="*/ 151106 w 196122" name="connsiteX28"/>
              <a:gd fmla="*/ 15415 h 196122" name="connsiteY28"/>
              <a:gd fmla="*/ 147385 w 196122" name="connsiteX29"/>
              <a:gd fmla="*/ 13101 h 196122" name="connsiteY29"/>
              <a:gd fmla="*/ 146228 w 196122" name="connsiteX30"/>
              <a:gd fmla="*/ 12447 h 196122" name="connsiteY30"/>
              <a:gd fmla="*/ 142733 w 196122" name="connsiteX31"/>
              <a:gd fmla="*/ 10537 h 196122" name="connsiteY31"/>
              <a:gd fmla="*/ 141451 w 196122" name="connsiteX32"/>
              <a:gd fmla="*/ 9883 h 196122" name="connsiteY32"/>
              <a:gd fmla="*/ 137780 w 196122" name="connsiteX33"/>
              <a:gd fmla="*/ 8148 h 196122" name="connsiteY33"/>
              <a:gd fmla="*/ 136623 w 196122" name="connsiteX34"/>
              <a:gd fmla="*/ 7620 h 196122" name="connsiteY34"/>
              <a:gd fmla="*/ 131921 w 196122" name="connsiteX35"/>
              <a:gd fmla="*/ 5734 h 196122" name="connsiteY35"/>
              <a:gd fmla="*/ 131720 w 196122" name="connsiteX36"/>
              <a:gd fmla="*/ 5734 h 196122" name="connsiteY36"/>
              <a:gd fmla="*/ 126691 w 196122" name="connsiteX37"/>
              <a:gd fmla="*/ 3999 h 196122" name="connsiteY37"/>
              <a:gd fmla="*/ 125610 w 196122" name="connsiteX38"/>
              <a:gd fmla="*/ 3697 h 196122" name="connsiteY38"/>
              <a:gd fmla="*/ 121587 w 196122" name="connsiteX39"/>
              <a:gd fmla="*/ 2591 h 196122" name="connsiteY39"/>
              <a:gd fmla="*/ 119852 w 196122" name="connsiteX40"/>
              <a:gd fmla="*/ 2189 h 196122" name="connsiteY40"/>
              <a:gd fmla="*/ 116357 w 196122" name="connsiteX41"/>
              <a:gd fmla="*/ 1460 h 196122" name="connsiteY41"/>
              <a:gd fmla="*/ 114371 w 196122" name="connsiteX42"/>
              <a:gd fmla="*/ 1108 h 196122" name="connsiteY42"/>
              <a:gd fmla="*/ 110951 w 196122" name="connsiteX43"/>
              <a:gd fmla="*/ 580 h 196122" name="connsiteY43"/>
              <a:gd fmla="*/ 108940 w 196122" name="connsiteX44"/>
              <a:gd fmla="*/ 328 h 196122" name="connsiteY44"/>
              <a:gd fmla="*/ 105218 w 196122" name="connsiteX45"/>
              <a:gd fmla="*/ 1 h 196122" name="connsiteY45"/>
              <a:gd fmla="*/ 103483 w 196122" name="connsiteX46"/>
              <a:gd fmla="*/ 1 h 196122" name="connsiteY46"/>
              <a:gd fmla="*/ 97952 w 196122" name="connsiteX47"/>
              <a:gd fmla="*/ -175 h 196122" name="connsiteY47"/>
              <a:gd fmla="*/ -110 w 196122" name="connsiteX48"/>
              <a:gd fmla="*/ 97887 h 196122" name="connsiteY48"/>
              <a:gd fmla="*/ 97952 w 196122" name="connsiteX49"/>
              <a:gd fmla="*/ 195948 h 196122" name="connsiteY49"/>
              <a:gd fmla="*/ 196013 w 196122" name="connsiteX50"/>
              <a:gd fmla="*/ 97887 h 196122" name="connsiteY50"/>
              <a:gd fmla="*/ 195762 w 196122" name="connsiteX51"/>
              <a:gd fmla="*/ 91249 h 196122" name="connsiteY51"/>
              <a:gd fmla="*/ 195460 w 196122" name="connsiteX52"/>
              <a:gd fmla="*/ 89363 h 196122"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196122" w="196122">
                <a:moveTo>
                  <a:pt x="195460" y="89363"/>
                </a:moveTo>
                <a:cubicBezTo>
                  <a:pt x="195259" y="87201"/>
                  <a:pt x="195033" y="85063"/>
                  <a:pt x="194731" y="82951"/>
                </a:cubicBezTo>
                <a:lnTo>
                  <a:pt x="194731" y="82951"/>
                </a:lnTo>
                <a:cubicBezTo>
                  <a:pt x="194404" y="80739"/>
                  <a:pt x="193976" y="78551"/>
                  <a:pt x="193499" y="76389"/>
                </a:cubicBezTo>
                <a:cubicBezTo>
                  <a:pt x="193499" y="76011"/>
                  <a:pt x="193323" y="75634"/>
                  <a:pt x="193247" y="75257"/>
                </a:cubicBezTo>
                <a:cubicBezTo>
                  <a:pt x="192744" y="73120"/>
                  <a:pt x="192191" y="71033"/>
                  <a:pt x="191563" y="68971"/>
                </a:cubicBezTo>
                <a:lnTo>
                  <a:pt x="191563" y="68971"/>
                </a:lnTo>
                <a:cubicBezTo>
                  <a:pt x="191236" y="67940"/>
                  <a:pt x="190884" y="66909"/>
                  <a:pt x="190532" y="65878"/>
                </a:cubicBezTo>
                <a:cubicBezTo>
                  <a:pt x="190381" y="65451"/>
                  <a:pt x="190255" y="65049"/>
                  <a:pt x="190104" y="64646"/>
                </a:cubicBezTo>
                <a:cubicBezTo>
                  <a:pt x="189752" y="63691"/>
                  <a:pt x="189400" y="62735"/>
                  <a:pt x="189023" y="61805"/>
                </a:cubicBezTo>
                <a:cubicBezTo>
                  <a:pt x="188847" y="61327"/>
                  <a:pt x="188671" y="60875"/>
                  <a:pt x="188470" y="60422"/>
                </a:cubicBezTo>
                <a:cubicBezTo>
                  <a:pt x="188093" y="59492"/>
                  <a:pt x="187690" y="58587"/>
                  <a:pt x="187288" y="57656"/>
                </a:cubicBezTo>
                <a:cubicBezTo>
                  <a:pt x="187087" y="57204"/>
                  <a:pt x="186886" y="56751"/>
                  <a:pt x="186660" y="56324"/>
                </a:cubicBezTo>
                <a:cubicBezTo>
                  <a:pt x="186232" y="55393"/>
                  <a:pt x="185780" y="54488"/>
                  <a:pt x="185327" y="53583"/>
                </a:cubicBezTo>
                <a:cubicBezTo>
                  <a:pt x="185126" y="53181"/>
                  <a:pt x="184925" y="52753"/>
                  <a:pt x="184698" y="52351"/>
                </a:cubicBezTo>
                <a:cubicBezTo>
                  <a:pt x="184221" y="51421"/>
                  <a:pt x="183718" y="50515"/>
                  <a:pt x="183215" y="49610"/>
                </a:cubicBezTo>
                <a:lnTo>
                  <a:pt x="182586" y="48504"/>
                </a:lnTo>
                <a:cubicBezTo>
                  <a:pt x="182033" y="47574"/>
                  <a:pt x="181480" y="46643"/>
                  <a:pt x="180902" y="45738"/>
                </a:cubicBezTo>
                <a:cubicBezTo>
                  <a:pt x="180726" y="45436"/>
                  <a:pt x="180524" y="45135"/>
                  <a:pt x="180323" y="44858"/>
                </a:cubicBezTo>
                <a:cubicBezTo>
                  <a:pt x="179720" y="43877"/>
                  <a:pt x="179091" y="42922"/>
                  <a:pt x="178438" y="41967"/>
                </a:cubicBezTo>
                <a:cubicBezTo>
                  <a:pt x="178289" y="41793"/>
                  <a:pt x="178156" y="41607"/>
                  <a:pt x="178035" y="41413"/>
                </a:cubicBezTo>
                <a:cubicBezTo>
                  <a:pt x="176275" y="38899"/>
                  <a:pt x="174440" y="36561"/>
                  <a:pt x="172478" y="34247"/>
                </a:cubicBezTo>
                <a:lnTo>
                  <a:pt x="172051" y="33744"/>
                </a:lnTo>
                <a:cubicBezTo>
                  <a:pt x="171020" y="32563"/>
                  <a:pt x="169964" y="31406"/>
                  <a:pt x="168908" y="30275"/>
                </a:cubicBezTo>
                <a:lnTo>
                  <a:pt x="168330" y="29671"/>
                </a:lnTo>
                <a:cubicBezTo>
                  <a:pt x="167248" y="28540"/>
                  <a:pt x="166117" y="27433"/>
                  <a:pt x="164960" y="26352"/>
                </a:cubicBezTo>
                <a:lnTo>
                  <a:pt x="164533" y="25925"/>
                </a:lnTo>
                <a:cubicBezTo>
                  <a:pt x="160580" y="22234"/>
                  <a:pt x="156333" y="18869"/>
                  <a:pt x="151835" y="15867"/>
                </a:cubicBezTo>
                <a:lnTo>
                  <a:pt x="151106" y="15415"/>
                </a:lnTo>
                <a:cubicBezTo>
                  <a:pt x="149874" y="14610"/>
                  <a:pt x="148592" y="13831"/>
                  <a:pt x="147385" y="13101"/>
                </a:cubicBezTo>
                <a:cubicBezTo>
                  <a:pt x="147008" y="12875"/>
                  <a:pt x="146630" y="12649"/>
                  <a:pt x="146228" y="12447"/>
                </a:cubicBezTo>
                <a:cubicBezTo>
                  <a:pt x="145097" y="11794"/>
                  <a:pt x="143915" y="11140"/>
                  <a:pt x="142733" y="10537"/>
                </a:cubicBezTo>
                <a:cubicBezTo>
                  <a:pt x="142306" y="10310"/>
                  <a:pt x="141903" y="10084"/>
                  <a:pt x="141451" y="9883"/>
                </a:cubicBezTo>
                <a:cubicBezTo>
                  <a:pt x="140244" y="9279"/>
                  <a:pt x="138936" y="8701"/>
                  <a:pt x="137780" y="8148"/>
                </a:cubicBezTo>
                <a:lnTo>
                  <a:pt x="136623" y="7620"/>
                </a:lnTo>
                <a:cubicBezTo>
                  <a:pt x="135089" y="6966"/>
                  <a:pt x="133530" y="6312"/>
                  <a:pt x="131921" y="5734"/>
                </a:cubicBezTo>
                <a:lnTo>
                  <a:pt x="131720" y="5734"/>
                </a:lnTo>
                <a:cubicBezTo>
                  <a:pt x="130035" y="5131"/>
                  <a:pt x="128300" y="4552"/>
                  <a:pt x="126691" y="3999"/>
                </a:cubicBezTo>
                <a:lnTo>
                  <a:pt x="125610" y="3697"/>
                </a:lnTo>
                <a:lnTo>
                  <a:pt x="121587" y="2591"/>
                </a:lnTo>
                <a:lnTo>
                  <a:pt x="119852" y="2189"/>
                </a:lnTo>
                <a:lnTo>
                  <a:pt x="116357" y="1460"/>
                </a:lnTo>
                <a:lnTo>
                  <a:pt x="114371" y="1108"/>
                </a:lnTo>
                <a:cubicBezTo>
                  <a:pt x="113239" y="906"/>
                  <a:pt x="112108" y="730"/>
                  <a:pt x="110951" y="580"/>
                </a:cubicBezTo>
                <a:lnTo>
                  <a:pt x="108940" y="328"/>
                </a:lnTo>
                <a:lnTo>
                  <a:pt x="105218" y="1"/>
                </a:lnTo>
                <a:lnTo>
                  <a:pt x="103483" y="1"/>
                </a:lnTo>
                <a:cubicBezTo>
                  <a:pt x="101648" y="1"/>
                  <a:pt x="99812" y="-175"/>
                  <a:pt x="97952" y="-175"/>
                </a:cubicBezTo>
                <a:cubicBezTo>
                  <a:pt x="43794" y="-175"/>
                  <a:pt x="-110" y="43729"/>
                  <a:pt x="-110" y="97887"/>
                </a:cubicBezTo>
                <a:cubicBezTo>
                  <a:pt x="-110" y="152044"/>
                  <a:pt x="43794" y="195948"/>
                  <a:pt x="97952" y="195948"/>
                </a:cubicBezTo>
                <a:cubicBezTo>
                  <a:pt x="152109" y="195948"/>
                  <a:pt x="196013" y="152044"/>
                  <a:pt x="196013" y="97887"/>
                </a:cubicBezTo>
                <a:cubicBezTo>
                  <a:pt x="196013" y="95649"/>
                  <a:pt x="196013" y="93436"/>
                  <a:pt x="195762" y="91249"/>
                </a:cubicBezTo>
                <a:cubicBezTo>
                  <a:pt x="195535" y="90369"/>
                  <a:pt x="195485" y="89841"/>
                  <a:pt x="195460" y="89363"/>
                </a:cubicBezTo>
                <a:close/>
              </a:path>
            </a:pathLst>
          </a:custGeom>
          <a:solidFill>
            <a:schemeClr val="accent2"/>
          </a:solidFill>
          <a:ln cap="flat" w="2511">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E8F2D76C-ABAE-454D-A2F7-F730C7511FFB}"/>
              </a:ext>
            </a:extLst>
          </p:cNvPr>
          <p:cNvSpPr/>
          <p:nvPr/>
        </p:nvSpPr>
        <p:spPr>
          <a:xfrm>
            <a:off x="7462243" y="3485219"/>
            <a:ext cx="168691" cy="168344"/>
          </a:xfrm>
          <a:custGeom>
            <a:avLst/>
            <a:gdLst>
              <a:gd fmla="*/ 182184 w 195332" name="connsiteX0"/>
              <a:gd fmla="*/ 47674 h 194930" name="connsiteY0"/>
              <a:gd fmla="*/ 182184 w 195332" name="connsiteX1"/>
              <a:gd fmla="*/ 47674 h 194930" name="connsiteY1"/>
              <a:gd fmla="*/ 180122 w 195332" name="connsiteX2"/>
              <a:gd fmla="*/ 44405 h 194930" name="connsiteY2"/>
              <a:gd fmla="*/ 179795 w 195332" name="connsiteX3"/>
              <a:gd fmla="*/ 43877 h 194930" name="connsiteY3"/>
              <a:gd fmla="*/ 177734 w 195332" name="connsiteX4"/>
              <a:gd fmla="*/ 40911 h 194930" name="connsiteY4"/>
              <a:gd fmla="*/ 177231 w 195332" name="connsiteX5"/>
              <a:gd fmla="*/ 40206 h 194930" name="connsiteY5"/>
              <a:gd fmla="*/ 175144 w 195332" name="connsiteX6"/>
              <a:gd fmla="*/ 37441 h 194930" name="connsiteY6"/>
              <a:gd fmla="*/ 174515 w 195332" name="connsiteX7"/>
              <a:gd fmla="*/ 36661 h 194930" name="connsiteY7"/>
              <a:gd fmla="*/ 172378 w 195332" name="connsiteX8"/>
              <a:gd fmla="*/ 34147 h 194930" name="connsiteY8"/>
              <a:gd fmla="*/ 171674 w 195332" name="connsiteX9"/>
              <a:gd fmla="*/ 33342 h 194930" name="connsiteY9"/>
              <a:gd fmla="*/ 169436 w 195332" name="connsiteX10"/>
              <a:gd fmla="*/ 30828 h 194930" name="connsiteY10"/>
              <a:gd fmla="*/ 168682 w 195332" name="connsiteX11"/>
              <a:gd fmla="*/ 30023 h 194930" name="connsiteY11"/>
              <a:gd fmla="*/ 166318 w 195332" name="connsiteX12"/>
              <a:gd fmla="*/ 27635 h 194930" name="connsiteY12"/>
              <a:gd fmla="*/ 165614 w 195332" name="connsiteX13"/>
              <a:gd fmla="*/ 26956 h 194930" name="connsiteY13"/>
              <a:gd fmla="*/ 163100 w 195332" name="connsiteX14"/>
              <a:gd fmla="*/ 24592 h 194930" name="connsiteY14"/>
              <a:gd fmla="*/ 162572 w 195332" name="connsiteX15"/>
              <a:gd fmla="*/ 24139 h 194930" name="connsiteY15"/>
              <a:gd fmla="*/ 150477 w 195332" name="connsiteX16"/>
              <a:gd fmla="*/ 15037 h 194930" name="connsiteY16"/>
              <a:gd fmla="*/ 149547 w 195332" name="connsiteX17"/>
              <a:gd fmla="*/ 14459 h 194930" name="connsiteY17"/>
              <a:gd fmla="*/ 147033 w 195332" name="connsiteX18"/>
              <a:gd fmla="*/ 12950 h 194930" name="connsiteY18"/>
              <a:gd fmla="*/ 145750 w 195332" name="connsiteX19"/>
              <a:gd fmla="*/ 12196 h 194930" name="connsiteY19"/>
              <a:gd fmla="*/ 143236 w 195332" name="connsiteX20"/>
              <a:gd fmla="*/ 10889 h 194930" name="connsiteY20"/>
              <a:gd fmla="*/ 141752 w 195332" name="connsiteX21"/>
              <a:gd fmla="*/ 10134 h 194930" name="connsiteY21"/>
              <a:gd fmla="*/ 139364 w 195332" name="connsiteX22"/>
              <a:gd fmla="*/ 8978 h 194930" name="connsiteY22"/>
              <a:gd fmla="*/ 137729 w 195332" name="connsiteX23"/>
              <a:gd fmla="*/ 8223 h 194930" name="connsiteY23"/>
              <a:gd fmla="*/ 135366 w 195332" name="connsiteX24"/>
              <a:gd fmla="*/ 7192 h 194930" name="connsiteY24"/>
              <a:gd fmla="*/ 133530 w 195332" name="connsiteX25"/>
              <a:gd fmla="*/ 6463 h 194930" name="connsiteY25"/>
              <a:gd fmla="*/ 131242 w 195332" name="connsiteX26"/>
              <a:gd fmla="*/ 5583 h 194930" name="connsiteY26"/>
              <a:gd fmla="*/ 127244 w 195332" name="connsiteX27"/>
              <a:gd fmla="*/ 4226 h 194930" name="connsiteY27"/>
              <a:gd fmla="*/ 125384 w 195332" name="connsiteX28"/>
              <a:gd fmla="*/ 3697 h 194930" name="connsiteY28"/>
              <a:gd fmla="*/ 122869 w 195332" name="connsiteX29"/>
              <a:gd fmla="*/ 2968 h 194930" name="connsiteY29"/>
              <a:gd fmla="*/ 120908 w 195332" name="connsiteX30"/>
              <a:gd fmla="*/ 2491 h 194930" name="connsiteY30"/>
              <a:gd fmla="*/ 118394 w 195332" name="connsiteX31"/>
              <a:gd fmla="*/ 1912 h 194930" name="connsiteY31"/>
              <a:gd fmla="*/ 116407 w 195332" name="connsiteX32"/>
              <a:gd fmla="*/ 1510 h 194930" name="connsiteY32"/>
              <a:gd fmla="*/ 113893 w 195332" name="connsiteX33"/>
              <a:gd fmla="*/ 1057 h 194930" name="connsiteY33"/>
              <a:gd fmla="*/ 111957 w 195332" name="connsiteX34"/>
              <a:gd fmla="*/ 756 h 194930" name="connsiteY34"/>
              <a:gd fmla="*/ 109191 w 195332" name="connsiteX35"/>
              <a:gd fmla="*/ 404 h 194930" name="connsiteY35"/>
              <a:gd fmla="*/ 107356 w 195332" name="connsiteX36"/>
              <a:gd fmla="*/ 202 h 194930" name="connsiteY36"/>
              <a:gd fmla="*/ 104238 w 195332" name="connsiteX37"/>
              <a:gd fmla="*/ -49 h 194930" name="connsiteY37"/>
              <a:gd fmla="*/ 102679 w 195332" name="connsiteX38"/>
              <a:gd fmla="*/ -49 h 194930" name="connsiteY38"/>
              <a:gd fmla="*/ 97952 w 195332" name="connsiteX39"/>
              <a:gd fmla="*/ -175 h 194930" name="connsiteY39"/>
              <a:gd fmla="*/ -110 w 195332" name="connsiteX40"/>
              <a:gd fmla="*/ 97887 h 194930" name="connsiteY40"/>
              <a:gd fmla="*/ 142 w 195332" name="connsiteX41"/>
              <a:gd fmla="*/ 104525 h 194930" name="connsiteY41"/>
              <a:gd fmla="*/ 267 w 195332" name="connsiteX42"/>
              <a:gd fmla="*/ 106109 h 194930" name="connsiteY42"/>
              <a:gd fmla="*/ 997 w 195332" name="connsiteX43"/>
              <a:gd fmla="*/ 112521 h 194930" name="connsiteY43"/>
              <a:gd fmla="*/ 997 w 195332" name="connsiteX44"/>
              <a:gd fmla="*/ 112521 h 194930" name="connsiteY44"/>
              <a:gd fmla="*/ 2254 w 195332" name="connsiteX45"/>
              <a:gd fmla="*/ 119083 h 194930" name="connsiteY45"/>
              <a:gd fmla="*/ 2505 w 195332" name="connsiteX46"/>
              <a:gd fmla="*/ 120215 h 194930" name="connsiteY46"/>
              <a:gd fmla="*/ 5221 w 195332" name="connsiteX47"/>
              <a:gd fmla="*/ 129644 h 194930" name="connsiteY47"/>
              <a:gd fmla="*/ 5623 w 195332" name="connsiteX48"/>
              <a:gd fmla="*/ 130850 h 194930" name="connsiteY48"/>
              <a:gd fmla="*/ 6729 w 195332" name="connsiteX49"/>
              <a:gd fmla="*/ 133717 h 194930" name="connsiteY49"/>
              <a:gd fmla="*/ 7257 w 195332" name="connsiteX50"/>
              <a:gd fmla="*/ 135075 h 194930" name="connsiteY50"/>
              <a:gd fmla="*/ 8464 w 195332" name="connsiteX51"/>
              <a:gd fmla="*/ 137866 h 194930" name="connsiteY51"/>
              <a:gd fmla="*/ 9068 w 195332" name="connsiteX52"/>
              <a:gd fmla="*/ 139173 h 194930" name="connsiteY52"/>
              <a:gd fmla="*/ 10400 w 195332" name="connsiteX53"/>
              <a:gd fmla="*/ 141914 h 194930" name="connsiteY53"/>
              <a:gd fmla="*/ 11054 w 195332" name="connsiteX54"/>
              <a:gd fmla="*/ 143146 h 194930" name="connsiteY54"/>
              <a:gd fmla="*/ 12538 w 195332" name="connsiteX55"/>
              <a:gd fmla="*/ 145886 h 194930" name="connsiteY55"/>
              <a:gd fmla="*/ 13166 w 195332" name="connsiteX56"/>
              <a:gd fmla="*/ 146993 h 194930" name="connsiteY56"/>
              <a:gd fmla="*/ 14851 w 195332" name="connsiteX57"/>
              <a:gd fmla="*/ 149759 h 194930" name="connsiteY57"/>
              <a:gd fmla="*/ 15404 w 195332" name="connsiteX58"/>
              <a:gd fmla="*/ 150664 h 194930" name="connsiteY58"/>
              <a:gd fmla="*/ 17315 w 195332" name="connsiteX59"/>
              <a:gd fmla="*/ 153505 h 194930" name="connsiteY59"/>
              <a:gd fmla="*/ 17743 w 195332" name="connsiteX60"/>
              <a:gd fmla="*/ 154109 h 194930" name="connsiteY60"/>
              <a:gd fmla="*/ 19930 w 195332" name="connsiteX61"/>
              <a:gd fmla="*/ 157126 h 194930" name="connsiteY61"/>
              <a:gd fmla="*/ 19930 w 195332" name="connsiteX62"/>
              <a:gd fmla="*/ 157126 h 194930" name="connsiteY62"/>
              <a:gd fmla="*/ 157591 w 195332" name="connsiteX63"/>
              <a:gd fmla="*/ 173914 h 194930" name="connsiteY63"/>
              <a:gd fmla="*/ 182159 w 195332" name="connsiteX64"/>
              <a:gd fmla="*/ 47800 h 194930"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194930" w="195332">
                <a:moveTo>
                  <a:pt x="182184" y="47674"/>
                </a:moveTo>
                <a:lnTo>
                  <a:pt x="182184" y="47674"/>
                </a:lnTo>
                <a:cubicBezTo>
                  <a:pt x="181505" y="46568"/>
                  <a:pt x="180826" y="45487"/>
                  <a:pt x="180122" y="44405"/>
                </a:cubicBezTo>
                <a:cubicBezTo>
                  <a:pt x="180004" y="44235"/>
                  <a:pt x="179896" y="44059"/>
                  <a:pt x="179795" y="43877"/>
                </a:cubicBezTo>
                <a:cubicBezTo>
                  <a:pt x="179116" y="42872"/>
                  <a:pt x="178438" y="41891"/>
                  <a:pt x="177734" y="40911"/>
                </a:cubicBezTo>
                <a:lnTo>
                  <a:pt x="177231" y="40206"/>
                </a:lnTo>
                <a:cubicBezTo>
                  <a:pt x="176552" y="39276"/>
                  <a:pt x="175848" y="38346"/>
                  <a:pt x="175144" y="37441"/>
                </a:cubicBezTo>
                <a:cubicBezTo>
                  <a:pt x="174943" y="37189"/>
                  <a:pt x="174741" y="36913"/>
                  <a:pt x="174515" y="36661"/>
                </a:cubicBezTo>
                <a:cubicBezTo>
                  <a:pt x="173811" y="35781"/>
                  <a:pt x="173107" y="34901"/>
                  <a:pt x="172378" y="34147"/>
                </a:cubicBezTo>
                <a:lnTo>
                  <a:pt x="171674" y="33342"/>
                </a:lnTo>
                <a:cubicBezTo>
                  <a:pt x="170945" y="32512"/>
                  <a:pt x="170190" y="31683"/>
                  <a:pt x="169436" y="30828"/>
                </a:cubicBezTo>
                <a:lnTo>
                  <a:pt x="168682" y="30023"/>
                </a:lnTo>
                <a:cubicBezTo>
                  <a:pt x="167902" y="29219"/>
                  <a:pt x="167123" y="28414"/>
                  <a:pt x="166318" y="27635"/>
                </a:cubicBezTo>
                <a:lnTo>
                  <a:pt x="165614" y="26956"/>
                </a:lnTo>
                <a:cubicBezTo>
                  <a:pt x="164759" y="26151"/>
                  <a:pt x="163929" y="25372"/>
                  <a:pt x="163100" y="24592"/>
                </a:cubicBezTo>
                <a:lnTo>
                  <a:pt x="162572" y="24139"/>
                </a:lnTo>
                <a:cubicBezTo>
                  <a:pt x="158788" y="20788"/>
                  <a:pt x="154744" y="17745"/>
                  <a:pt x="150477" y="15037"/>
                </a:cubicBezTo>
                <a:lnTo>
                  <a:pt x="149547" y="14459"/>
                </a:lnTo>
                <a:cubicBezTo>
                  <a:pt x="148717" y="13931"/>
                  <a:pt x="147888" y="13453"/>
                  <a:pt x="147033" y="12950"/>
                </a:cubicBezTo>
                <a:lnTo>
                  <a:pt x="145750" y="12196"/>
                </a:lnTo>
                <a:lnTo>
                  <a:pt x="143236" y="10889"/>
                </a:lnTo>
                <a:lnTo>
                  <a:pt x="141752" y="10134"/>
                </a:lnTo>
                <a:lnTo>
                  <a:pt x="139364" y="8978"/>
                </a:lnTo>
                <a:lnTo>
                  <a:pt x="137729" y="8223"/>
                </a:lnTo>
                <a:lnTo>
                  <a:pt x="135366" y="7192"/>
                </a:lnTo>
                <a:lnTo>
                  <a:pt x="133530" y="6463"/>
                </a:lnTo>
                <a:lnTo>
                  <a:pt x="131242" y="5583"/>
                </a:lnTo>
                <a:cubicBezTo>
                  <a:pt x="129935" y="5098"/>
                  <a:pt x="128602" y="4645"/>
                  <a:pt x="127244" y="4226"/>
                </a:cubicBezTo>
                <a:cubicBezTo>
                  <a:pt x="126641" y="4024"/>
                  <a:pt x="126012" y="3873"/>
                  <a:pt x="125384" y="3697"/>
                </a:cubicBezTo>
                <a:lnTo>
                  <a:pt x="122869" y="2968"/>
                </a:lnTo>
                <a:lnTo>
                  <a:pt x="120908" y="2491"/>
                </a:lnTo>
                <a:lnTo>
                  <a:pt x="118394" y="1912"/>
                </a:lnTo>
                <a:lnTo>
                  <a:pt x="116407" y="1510"/>
                </a:lnTo>
                <a:cubicBezTo>
                  <a:pt x="115553" y="1359"/>
                  <a:pt x="114698" y="1183"/>
                  <a:pt x="113893" y="1057"/>
                </a:cubicBezTo>
                <a:cubicBezTo>
                  <a:pt x="113088" y="932"/>
                  <a:pt x="112611" y="831"/>
                  <a:pt x="111957" y="756"/>
                </a:cubicBezTo>
                <a:lnTo>
                  <a:pt x="109191" y="404"/>
                </a:lnTo>
                <a:lnTo>
                  <a:pt x="107356" y="202"/>
                </a:lnTo>
                <a:lnTo>
                  <a:pt x="104238" y="-49"/>
                </a:lnTo>
                <a:lnTo>
                  <a:pt x="102679" y="-49"/>
                </a:lnTo>
                <a:cubicBezTo>
                  <a:pt x="101120" y="-49"/>
                  <a:pt x="99536" y="-175"/>
                  <a:pt x="97952" y="-175"/>
                </a:cubicBezTo>
                <a:cubicBezTo>
                  <a:pt x="43794" y="-175"/>
                  <a:pt x="-110" y="43729"/>
                  <a:pt x="-110" y="97887"/>
                </a:cubicBezTo>
                <a:cubicBezTo>
                  <a:pt x="-110" y="100124"/>
                  <a:pt x="-110" y="102337"/>
                  <a:pt x="142" y="104525"/>
                </a:cubicBezTo>
                <a:cubicBezTo>
                  <a:pt x="142" y="105053"/>
                  <a:pt x="142" y="105581"/>
                  <a:pt x="267" y="106109"/>
                </a:cubicBezTo>
                <a:cubicBezTo>
                  <a:pt x="444" y="108271"/>
                  <a:pt x="670" y="110408"/>
                  <a:pt x="997" y="112521"/>
                </a:cubicBezTo>
                <a:lnTo>
                  <a:pt x="997" y="112521"/>
                </a:lnTo>
                <a:cubicBezTo>
                  <a:pt x="1324" y="114733"/>
                  <a:pt x="1776" y="116921"/>
                  <a:pt x="2254" y="119083"/>
                </a:cubicBezTo>
                <a:cubicBezTo>
                  <a:pt x="2254" y="119460"/>
                  <a:pt x="2430" y="119837"/>
                  <a:pt x="2505" y="120215"/>
                </a:cubicBezTo>
                <a:cubicBezTo>
                  <a:pt x="3250" y="123400"/>
                  <a:pt x="4157" y="126548"/>
                  <a:pt x="5221" y="129644"/>
                </a:cubicBezTo>
                <a:cubicBezTo>
                  <a:pt x="5372" y="130046"/>
                  <a:pt x="5497" y="130448"/>
                  <a:pt x="5623" y="130850"/>
                </a:cubicBezTo>
                <a:cubicBezTo>
                  <a:pt x="5975" y="131831"/>
                  <a:pt x="6352" y="132787"/>
                  <a:pt x="6729" y="133717"/>
                </a:cubicBezTo>
                <a:lnTo>
                  <a:pt x="7257" y="135075"/>
                </a:lnTo>
                <a:lnTo>
                  <a:pt x="8464" y="137866"/>
                </a:lnTo>
                <a:lnTo>
                  <a:pt x="9068" y="139173"/>
                </a:lnTo>
                <a:cubicBezTo>
                  <a:pt x="9495" y="140103"/>
                  <a:pt x="9948" y="141009"/>
                  <a:pt x="10400" y="141914"/>
                </a:cubicBezTo>
                <a:lnTo>
                  <a:pt x="11054" y="143146"/>
                </a:lnTo>
                <a:cubicBezTo>
                  <a:pt x="11532" y="144076"/>
                  <a:pt x="12035" y="144981"/>
                  <a:pt x="12538" y="145886"/>
                </a:cubicBezTo>
                <a:lnTo>
                  <a:pt x="13166" y="146993"/>
                </a:lnTo>
                <a:cubicBezTo>
                  <a:pt x="13720" y="147923"/>
                  <a:pt x="14273" y="148853"/>
                  <a:pt x="14851" y="149759"/>
                </a:cubicBezTo>
                <a:lnTo>
                  <a:pt x="15404" y="150664"/>
                </a:lnTo>
                <a:cubicBezTo>
                  <a:pt x="16033" y="151619"/>
                  <a:pt x="16661" y="152575"/>
                  <a:pt x="17315" y="153505"/>
                </a:cubicBezTo>
                <a:lnTo>
                  <a:pt x="17743" y="154109"/>
                </a:lnTo>
                <a:cubicBezTo>
                  <a:pt x="18447" y="155132"/>
                  <a:pt x="19176" y="156138"/>
                  <a:pt x="19930" y="157126"/>
                </a:cubicBezTo>
                <a:lnTo>
                  <a:pt x="19930" y="157126"/>
                </a:lnTo>
                <a:cubicBezTo>
                  <a:pt x="53309" y="199775"/>
                  <a:pt x="114939" y="207293"/>
                  <a:pt x="157591" y="173914"/>
                </a:cubicBezTo>
                <a:cubicBezTo>
                  <a:pt x="196016" y="143842"/>
                  <a:pt x="206486" y="90097"/>
                  <a:pt x="182159" y="47800"/>
                </a:cubicBezTo>
                <a:close/>
              </a:path>
            </a:pathLst>
          </a:custGeom>
          <a:solidFill>
            <a:schemeClr val="accent2"/>
          </a:solidFill>
          <a:ln cap="flat" w="2511">
            <a:no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1261710116"/>
      </p:ext>
    </p:extLst>
  </p:cSld>
  <p:clrMapOvr>
    <a:masterClrMapping/>
  </p:clrMapOvr>
  <mc:AlternateContent xmlns:mc="http://schemas.openxmlformats.org/markup-compatibility/2006" xmlns:p14="http://schemas.microsoft.com/office/powerpoint/2010/main">
    <mc:Choice Requires="p14">
      <p:transition advTm="5820" p14:dur="2000" spd="slow"/>
    </mc:Choice>
    <mc:Fallback xmlns="">
      <p:transition advTm="58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24"/>
                                        </p:tgtEl>
                                        <p:attrNameLst>
                                          <p:attrName>style.visibility</p:attrName>
                                        </p:attrNameLst>
                                      </p:cBhvr>
                                      <p:to>
                                        <p:strVal val="visible"/>
                                      </p:to>
                                    </p:set>
                                    <p:animEffect filter="wipe(left)" transition="in">
                                      <p:cBhvr>
                                        <p:cTn dur="250" id="11"/>
                                        <p:tgtEl>
                                          <p:spTgt spid="24"/>
                                        </p:tgtEl>
                                      </p:cBhvr>
                                    </p:animEffect>
                                  </p:childTnLst>
                                </p:cTn>
                              </p:par>
                            </p:childTnLst>
                          </p:cTn>
                        </p:par>
                        <p:par>
                          <p:cTn fill="hold" id="12">
                            <p:stCondLst>
                              <p:cond delay="750"/>
                            </p:stCondLst>
                            <p:childTnLst>
                              <p:par>
                                <p:cTn fill="hold" id="13" nodeType="afterEffect" presetClass="entr" presetID="10" presetSubtype="0">
                                  <p:stCondLst>
                                    <p:cond delay="0"/>
                                  </p:stCondLst>
                                  <p:childTnLst>
                                    <p:set>
                                      <p:cBhvr>
                                        <p:cTn dur="1" fill="hold" id="14">
                                          <p:stCondLst>
                                            <p:cond delay="0"/>
                                          </p:stCondLst>
                                        </p:cTn>
                                        <p:tgtEl>
                                          <p:spTgt spid="81"/>
                                        </p:tgtEl>
                                        <p:attrNameLst>
                                          <p:attrName>style.visibility</p:attrName>
                                        </p:attrNameLst>
                                      </p:cBhvr>
                                      <p:to>
                                        <p:strVal val="visible"/>
                                      </p:to>
                                    </p:set>
                                    <p:animEffect filter="fade" transition="in">
                                      <p:cBhvr>
                                        <p:cTn dur="500" id="15"/>
                                        <p:tgtEl>
                                          <p:spTgt spid="81"/>
                                        </p:tgtEl>
                                      </p:cBhvr>
                                    </p:animEffect>
                                  </p:childTnLst>
                                </p:cTn>
                              </p:par>
                            </p:childTnLst>
                          </p:cTn>
                        </p:par>
                        <p:par>
                          <p:cTn fill="hold" id="16">
                            <p:stCondLst>
                              <p:cond delay="1250"/>
                            </p:stCondLst>
                            <p:childTnLst>
                              <p:par>
                                <p:cTn fill="hold" grpId="0" id="17" nodeType="afterEffect" presetClass="entr" presetID="53" presetSubtype="16">
                                  <p:stCondLst>
                                    <p:cond delay="0"/>
                                  </p:stCondLst>
                                  <p:childTnLst>
                                    <p:set>
                                      <p:cBhvr>
                                        <p:cTn dur="1" fill="hold" id="18">
                                          <p:stCondLst>
                                            <p:cond delay="0"/>
                                          </p:stCondLst>
                                        </p:cTn>
                                        <p:tgtEl>
                                          <p:spTgt spid="49"/>
                                        </p:tgtEl>
                                        <p:attrNameLst>
                                          <p:attrName>style.visibility</p:attrName>
                                        </p:attrNameLst>
                                      </p:cBhvr>
                                      <p:to>
                                        <p:strVal val="visible"/>
                                      </p:to>
                                    </p:set>
                                    <p:anim calcmode="lin" valueType="num">
                                      <p:cBhvr>
                                        <p:cTn dur="250" fill="hold" id="19"/>
                                        <p:tgtEl>
                                          <p:spTgt spid="49"/>
                                        </p:tgtEl>
                                        <p:attrNameLst>
                                          <p:attrName>ppt_w</p:attrName>
                                        </p:attrNameLst>
                                      </p:cBhvr>
                                      <p:tavLst>
                                        <p:tav tm="0">
                                          <p:val>
                                            <p:fltVal val="0"/>
                                          </p:val>
                                        </p:tav>
                                        <p:tav tm="100000">
                                          <p:val>
                                            <p:strVal val="#ppt_w"/>
                                          </p:val>
                                        </p:tav>
                                      </p:tavLst>
                                    </p:anim>
                                    <p:anim calcmode="lin" valueType="num">
                                      <p:cBhvr>
                                        <p:cTn dur="250" fill="hold" id="20"/>
                                        <p:tgtEl>
                                          <p:spTgt spid="49"/>
                                        </p:tgtEl>
                                        <p:attrNameLst>
                                          <p:attrName>ppt_h</p:attrName>
                                        </p:attrNameLst>
                                      </p:cBhvr>
                                      <p:tavLst>
                                        <p:tav tm="0">
                                          <p:val>
                                            <p:fltVal val="0"/>
                                          </p:val>
                                        </p:tav>
                                        <p:tav tm="100000">
                                          <p:val>
                                            <p:strVal val="#ppt_h"/>
                                          </p:val>
                                        </p:tav>
                                      </p:tavLst>
                                    </p:anim>
                                    <p:animEffect filter="fade" transition="in">
                                      <p:cBhvr>
                                        <p:cTn dur="250" id="21"/>
                                        <p:tgtEl>
                                          <p:spTgt spid="49"/>
                                        </p:tgtEl>
                                      </p:cBhvr>
                                    </p:animEffect>
                                  </p:childTnLst>
                                </p:cTn>
                              </p:par>
                            </p:childTnLst>
                          </p:cTn>
                        </p:par>
                        <p:par>
                          <p:cTn fill="hold" id="22">
                            <p:stCondLst>
                              <p:cond delay="1500"/>
                            </p:stCondLst>
                            <p:childTnLst>
                              <p:par>
                                <p:cTn fill="hold" grpId="0" id="23" nodeType="afterEffect" presetClass="entr" presetID="22" presetSubtype="4">
                                  <p:stCondLst>
                                    <p:cond delay="0"/>
                                  </p:stCondLst>
                                  <p:childTnLst>
                                    <p:set>
                                      <p:cBhvr>
                                        <p:cTn dur="1" fill="hold" id="24">
                                          <p:stCondLst>
                                            <p:cond delay="0"/>
                                          </p:stCondLst>
                                        </p:cTn>
                                        <p:tgtEl>
                                          <p:spTgt spid="44"/>
                                        </p:tgtEl>
                                        <p:attrNameLst>
                                          <p:attrName>style.visibility</p:attrName>
                                        </p:attrNameLst>
                                      </p:cBhvr>
                                      <p:to>
                                        <p:strVal val="visible"/>
                                      </p:to>
                                    </p:set>
                                    <p:animEffect filter="wipe(down)" transition="in">
                                      <p:cBhvr>
                                        <p:cTn dur="250" id="25"/>
                                        <p:tgtEl>
                                          <p:spTgt spid="44"/>
                                        </p:tgtEl>
                                      </p:cBhvr>
                                    </p:animEffect>
                                  </p:childTnLst>
                                </p:cTn>
                              </p:par>
                            </p:childTnLst>
                          </p:cTn>
                        </p:par>
                        <p:par>
                          <p:cTn fill="hold" id="26">
                            <p:stCondLst>
                              <p:cond delay="1750"/>
                            </p:stCondLst>
                            <p:childTnLst>
                              <p:par>
                                <p:cTn fill="hold" grpId="0" id="27" nodeType="afterEffect" presetClass="entr" presetID="53" presetSubtype="16">
                                  <p:stCondLst>
                                    <p:cond delay="0"/>
                                  </p:stCondLst>
                                  <p:childTnLst>
                                    <p:set>
                                      <p:cBhvr>
                                        <p:cTn dur="1" fill="hold" id="28">
                                          <p:stCondLst>
                                            <p:cond delay="0"/>
                                          </p:stCondLst>
                                        </p:cTn>
                                        <p:tgtEl>
                                          <p:spTgt spid="50"/>
                                        </p:tgtEl>
                                        <p:attrNameLst>
                                          <p:attrName>style.visibility</p:attrName>
                                        </p:attrNameLst>
                                      </p:cBhvr>
                                      <p:to>
                                        <p:strVal val="visible"/>
                                      </p:to>
                                    </p:set>
                                    <p:anim calcmode="lin" valueType="num">
                                      <p:cBhvr>
                                        <p:cTn dur="250" fill="hold" id="29"/>
                                        <p:tgtEl>
                                          <p:spTgt spid="50"/>
                                        </p:tgtEl>
                                        <p:attrNameLst>
                                          <p:attrName>ppt_w</p:attrName>
                                        </p:attrNameLst>
                                      </p:cBhvr>
                                      <p:tavLst>
                                        <p:tav tm="0">
                                          <p:val>
                                            <p:fltVal val="0"/>
                                          </p:val>
                                        </p:tav>
                                        <p:tav tm="100000">
                                          <p:val>
                                            <p:strVal val="#ppt_w"/>
                                          </p:val>
                                        </p:tav>
                                      </p:tavLst>
                                    </p:anim>
                                    <p:anim calcmode="lin" valueType="num">
                                      <p:cBhvr>
                                        <p:cTn dur="250" fill="hold" id="30"/>
                                        <p:tgtEl>
                                          <p:spTgt spid="50"/>
                                        </p:tgtEl>
                                        <p:attrNameLst>
                                          <p:attrName>ppt_h</p:attrName>
                                        </p:attrNameLst>
                                      </p:cBhvr>
                                      <p:tavLst>
                                        <p:tav tm="0">
                                          <p:val>
                                            <p:fltVal val="0"/>
                                          </p:val>
                                        </p:tav>
                                        <p:tav tm="100000">
                                          <p:val>
                                            <p:strVal val="#ppt_h"/>
                                          </p:val>
                                        </p:tav>
                                      </p:tavLst>
                                    </p:anim>
                                    <p:animEffect filter="fade" transition="in">
                                      <p:cBhvr>
                                        <p:cTn dur="250" id="31"/>
                                        <p:tgtEl>
                                          <p:spTgt spid="50"/>
                                        </p:tgtEl>
                                      </p:cBhvr>
                                    </p:animEffect>
                                  </p:childTnLst>
                                </p:cTn>
                              </p:par>
                            </p:childTnLst>
                          </p:cTn>
                        </p:par>
                        <p:par>
                          <p:cTn fill="hold" id="32">
                            <p:stCondLst>
                              <p:cond delay="2000"/>
                            </p:stCondLst>
                            <p:childTnLst>
                              <p:par>
                                <p:cTn fill="hold" grpId="0" id="33" nodeType="afterEffect" presetClass="entr" presetID="22" presetSubtype="4">
                                  <p:stCondLst>
                                    <p:cond delay="0"/>
                                  </p:stCondLst>
                                  <p:childTnLst>
                                    <p:set>
                                      <p:cBhvr>
                                        <p:cTn dur="1" fill="hold" id="34">
                                          <p:stCondLst>
                                            <p:cond delay="0"/>
                                          </p:stCondLst>
                                        </p:cTn>
                                        <p:tgtEl>
                                          <p:spTgt spid="45"/>
                                        </p:tgtEl>
                                        <p:attrNameLst>
                                          <p:attrName>style.visibility</p:attrName>
                                        </p:attrNameLst>
                                      </p:cBhvr>
                                      <p:to>
                                        <p:strVal val="visible"/>
                                      </p:to>
                                    </p:set>
                                    <p:animEffect filter="wipe(down)" transition="in">
                                      <p:cBhvr>
                                        <p:cTn dur="250" id="35"/>
                                        <p:tgtEl>
                                          <p:spTgt spid="45"/>
                                        </p:tgtEl>
                                      </p:cBhvr>
                                    </p:animEffect>
                                  </p:childTnLst>
                                </p:cTn>
                              </p:par>
                            </p:childTnLst>
                          </p:cTn>
                        </p:par>
                        <p:par>
                          <p:cTn fill="hold" id="36">
                            <p:stCondLst>
                              <p:cond delay="2250"/>
                            </p:stCondLst>
                            <p:childTnLst>
                              <p:par>
                                <p:cTn fill="hold" grpId="0" id="37" nodeType="afterEffect" presetClass="entr" presetID="53" presetSubtype="16">
                                  <p:stCondLst>
                                    <p:cond delay="0"/>
                                  </p:stCondLst>
                                  <p:childTnLst>
                                    <p:set>
                                      <p:cBhvr>
                                        <p:cTn dur="1" fill="hold" id="38">
                                          <p:stCondLst>
                                            <p:cond delay="0"/>
                                          </p:stCondLst>
                                        </p:cTn>
                                        <p:tgtEl>
                                          <p:spTgt spid="46"/>
                                        </p:tgtEl>
                                        <p:attrNameLst>
                                          <p:attrName>style.visibility</p:attrName>
                                        </p:attrNameLst>
                                      </p:cBhvr>
                                      <p:to>
                                        <p:strVal val="visible"/>
                                      </p:to>
                                    </p:set>
                                    <p:anim calcmode="lin" valueType="num">
                                      <p:cBhvr>
                                        <p:cTn dur="250" fill="hold" id="39"/>
                                        <p:tgtEl>
                                          <p:spTgt spid="46"/>
                                        </p:tgtEl>
                                        <p:attrNameLst>
                                          <p:attrName>ppt_w</p:attrName>
                                        </p:attrNameLst>
                                      </p:cBhvr>
                                      <p:tavLst>
                                        <p:tav tm="0">
                                          <p:val>
                                            <p:fltVal val="0"/>
                                          </p:val>
                                        </p:tav>
                                        <p:tav tm="100000">
                                          <p:val>
                                            <p:strVal val="#ppt_w"/>
                                          </p:val>
                                        </p:tav>
                                      </p:tavLst>
                                    </p:anim>
                                    <p:anim calcmode="lin" valueType="num">
                                      <p:cBhvr>
                                        <p:cTn dur="250" fill="hold" id="40"/>
                                        <p:tgtEl>
                                          <p:spTgt spid="46"/>
                                        </p:tgtEl>
                                        <p:attrNameLst>
                                          <p:attrName>ppt_h</p:attrName>
                                        </p:attrNameLst>
                                      </p:cBhvr>
                                      <p:tavLst>
                                        <p:tav tm="0">
                                          <p:val>
                                            <p:fltVal val="0"/>
                                          </p:val>
                                        </p:tav>
                                        <p:tav tm="100000">
                                          <p:val>
                                            <p:strVal val="#ppt_h"/>
                                          </p:val>
                                        </p:tav>
                                      </p:tavLst>
                                    </p:anim>
                                    <p:animEffect filter="fade" transition="in">
                                      <p:cBhvr>
                                        <p:cTn dur="250" id="41"/>
                                        <p:tgtEl>
                                          <p:spTgt spid="46"/>
                                        </p:tgtEl>
                                      </p:cBhvr>
                                    </p:animEffect>
                                  </p:childTnLst>
                                </p:cTn>
                              </p:par>
                            </p:childTnLst>
                          </p:cTn>
                        </p:par>
                        <p:par>
                          <p:cTn fill="hold" id="42">
                            <p:stCondLst>
                              <p:cond delay="2500"/>
                            </p:stCondLst>
                            <p:childTnLst>
                              <p:par>
                                <p:cTn fill="hold" grpId="0" id="43" nodeType="afterEffect" presetClass="entr" presetID="22" presetSubtype="1">
                                  <p:stCondLst>
                                    <p:cond delay="0"/>
                                  </p:stCondLst>
                                  <p:childTnLst>
                                    <p:set>
                                      <p:cBhvr>
                                        <p:cTn dur="1" fill="hold" id="44">
                                          <p:stCondLst>
                                            <p:cond delay="0"/>
                                          </p:stCondLst>
                                        </p:cTn>
                                        <p:tgtEl>
                                          <p:spTgt spid="43"/>
                                        </p:tgtEl>
                                        <p:attrNameLst>
                                          <p:attrName>style.visibility</p:attrName>
                                        </p:attrNameLst>
                                      </p:cBhvr>
                                      <p:to>
                                        <p:strVal val="visible"/>
                                      </p:to>
                                    </p:set>
                                    <p:animEffect filter="wipe(up)" transition="in">
                                      <p:cBhvr>
                                        <p:cTn dur="250" id="45"/>
                                        <p:tgtEl>
                                          <p:spTgt spid="43"/>
                                        </p:tgtEl>
                                      </p:cBhvr>
                                    </p:animEffect>
                                  </p:childTnLst>
                                </p:cTn>
                              </p:par>
                            </p:childTnLst>
                          </p:cTn>
                        </p:par>
                        <p:par>
                          <p:cTn fill="hold" id="46">
                            <p:stCondLst>
                              <p:cond delay="2750"/>
                            </p:stCondLst>
                            <p:childTnLst>
                              <p:par>
                                <p:cTn fill="hold" grpId="0" id="47" nodeType="afterEffect" presetClass="entr" presetID="53" presetSubtype="16">
                                  <p:stCondLst>
                                    <p:cond delay="0"/>
                                  </p:stCondLst>
                                  <p:childTnLst>
                                    <p:set>
                                      <p:cBhvr>
                                        <p:cTn dur="1" fill="hold" id="48">
                                          <p:stCondLst>
                                            <p:cond delay="0"/>
                                          </p:stCondLst>
                                        </p:cTn>
                                        <p:tgtEl>
                                          <p:spTgt spid="48"/>
                                        </p:tgtEl>
                                        <p:attrNameLst>
                                          <p:attrName>style.visibility</p:attrName>
                                        </p:attrNameLst>
                                      </p:cBhvr>
                                      <p:to>
                                        <p:strVal val="visible"/>
                                      </p:to>
                                    </p:set>
                                    <p:anim calcmode="lin" valueType="num">
                                      <p:cBhvr>
                                        <p:cTn dur="250" fill="hold" id="49"/>
                                        <p:tgtEl>
                                          <p:spTgt spid="48"/>
                                        </p:tgtEl>
                                        <p:attrNameLst>
                                          <p:attrName>ppt_w</p:attrName>
                                        </p:attrNameLst>
                                      </p:cBhvr>
                                      <p:tavLst>
                                        <p:tav tm="0">
                                          <p:val>
                                            <p:fltVal val="0"/>
                                          </p:val>
                                        </p:tav>
                                        <p:tav tm="100000">
                                          <p:val>
                                            <p:strVal val="#ppt_w"/>
                                          </p:val>
                                        </p:tav>
                                      </p:tavLst>
                                    </p:anim>
                                    <p:anim calcmode="lin" valueType="num">
                                      <p:cBhvr>
                                        <p:cTn dur="250" fill="hold" id="50"/>
                                        <p:tgtEl>
                                          <p:spTgt spid="48"/>
                                        </p:tgtEl>
                                        <p:attrNameLst>
                                          <p:attrName>ppt_h</p:attrName>
                                        </p:attrNameLst>
                                      </p:cBhvr>
                                      <p:tavLst>
                                        <p:tav tm="0">
                                          <p:val>
                                            <p:fltVal val="0"/>
                                          </p:val>
                                        </p:tav>
                                        <p:tav tm="100000">
                                          <p:val>
                                            <p:strVal val="#ppt_h"/>
                                          </p:val>
                                        </p:tav>
                                      </p:tavLst>
                                    </p:anim>
                                    <p:animEffect filter="fade" transition="in">
                                      <p:cBhvr>
                                        <p:cTn dur="250" id="51"/>
                                        <p:tgtEl>
                                          <p:spTgt spid="48"/>
                                        </p:tgtEl>
                                      </p:cBhvr>
                                    </p:animEffect>
                                  </p:childTnLst>
                                </p:cTn>
                              </p:par>
                            </p:childTnLst>
                          </p:cTn>
                        </p:par>
                        <p:par>
                          <p:cTn fill="hold" id="52">
                            <p:stCondLst>
                              <p:cond delay="3000"/>
                            </p:stCondLst>
                            <p:childTnLst>
                              <p:par>
                                <p:cTn fill="hold" grpId="0" id="53" nodeType="afterEffect" presetClass="entr" presetID="22" presetSubtype="4">
                                  <p:stCondLst>
                                    <p:cond delay="0"/>
                                  </p:stCondLst>
                                  <p:childTnLst>
                                    <p:set>
                                      <p:cBhvr>
                                        <p:cTn dur="1" fill="hold" id="54">
                                          <p:stCondLst>
                                            <p:cond delay="0"/>
                                          </p:stCondLst>
                                        </p:cTn>
                                        <p:tgtEl>
                                          <p:spTgt spid="42"/>
                                        </p:tgtEl>
                                        <p:attrNameLst>
                                          <p:attrName>style.visibility</p:attrName>
                                        </p:attrNameLst>
                                      </p:cBhvr>
                                      <p:to>
                                        <p:strVal val="visible"/>
                                      </p:to>
                                    </p:set>
                                    <p:animEffect filter="wipe(down)" transition="in">
                                      <p:cBhvr>
                                        <p:cTn dur="250" id="55"/>
                                        <p:tgtEl>
                                          <p:spTgt spid="42"/>
                                        </p:tgtEl>
                                      </p:cBhvr>
                                    </p:animEffect>
                                  </p:childTnLst>
                                </p:cTn>
                              </p:par>
                            </p:childTnLst>
                          </p:cTn>
                        </p:par>
                        <p:par>
                          <p:cTn fill="hold" id="56">
                            <p:stCondLst>
                              <p:cond delay="3250"/>
                            </p:stCondLst>
                            <p:childTnLst>
                              <p:par>
                                <p:cTn fill="hold" grpId="0" id="57" nodeType="afterEffect" presetClass="entr" presetID="53" presetSubtype="16">
                                  <p:stCondLst>
                                    <p:cond delay="0"/>
                                  </p:stCondLst>
                                  <p:childTnLst>
                                    <p:set>
                                      <p:cBhvr>
                                        <p:cTn dur="1" fill="hold" id="58">
                                          <p:stCondLst>
                                            <p:cond delay="0"/>
                                          </p:stCondLst>
                                        </p:cTn>
                                        <p:tgtEl>
                                          <p:spTgt spid="47"/>
                                        </p:tgtEl>
                                        <p:attrNameLst>
                                          <p:attrName>style.visibility</p:attrName>
                                        </p:attrNameLst>
                                      </p:cBhvr>
                                      <p:to>
                                        <p:strVal val="visible"/>
                                      </p:to>
                                    </p:set>
                                    <p:anim calcmode="lin" valueType="num">
                                      <p:cBhvr>
                                        <p:cTn dur="250" fill="hold" id="59"/>
                                        <p:tgtEl>
                                          <p:spTgt spid="47"/>
                                        </p:tgtEl>
                                        <p:attrNameLst>
                                          <p:attrName>ppt_w</p:attrName>
                                        </p:attrNameLst>
                                      </p:cBhvr>
                                      <p:tavLst>
                                        <p:tav tm="0">
                                          <p:val>
                                            <p:fltVal val="0"/>
                                          </p:val>
                                        </p:tav>
                                        <p:tav tm="100000">
                                          <p:val>
                                            <p:strVal val="#ppt_w"/>
                                          </p:val>
                                        </p:tav>
                                      </p:tavLst>
                                    </p:anim>
                                    <p:anim calcmode="lin" valueType="num">
                                      <p:cBhvr>
                                        <p:cTn dur="250" fill="hold" id="60"/>
                                        <p:tgtEl>
                                          <p:spTgt spid="47"/>
                                        </p:tgtEl>
                                        <p:attrNameLst>
                                          <p:attrName>ppt_h</p:attrName>
                                        </p:attrNameLst>
                                      </p:cBhvr>
                                      <p:tavLst>
                                        <p:tav tm="0">
                                          <p:val>
                                            <p:fltVal val="0"/>
                                          </p:val>
                                        </p:tav>
                                        <p:tav tm="100000">
                                          <p:val>
                                            <p:strVal val="#ppt_h"/>
                                          </p:val>
                                        </p:tav>
                                      </p:tavLst>
                                    </p:anim>
                                    <p:animEffect filter="fade" transition="in">
                                      <p:cBhvr>
                                        <p:cTn dur="250" id="61"/>
                                        <p:tgtEl>
                                          <p:spTgt spid="4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2"/>
      <p:bldP animBg="1" grpId="0" spid="43"/>
      <p:bldP animBg="1" grpId="0" spid="44"/>
      <p:bldP animBg="1" grpId="0" spid="45"/>
      <p:bldP animBg="1" grpId="0" spid="46"/>
      <p:bldP animBg="1" grpId="0" spid="47"/>
      <p:bldP animBg="1" grpId="0" spid="48"/>
      <p:bldP animBg="1" grpId="0" spid="49"/>
      <p:bldP animBg="1" grpId="0" spid="5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descr="Clock outline" id="5" name="Graphic 3">
            <a:extLst>
              <a:ext uri="{FF2B5EF4-FFF2-40B4-BE49-F238E27FC236}">
                <a16:creationId xmlns:a16="http://schemas.microsoft.com/office/drawing/2014/main" id="{57DA8A70-B542-48CB-A36F-0DB17085DA45}"/>
              </a:ext>
            </a:extLst>
          </p:cNvPr>
          <p:cNvGrpSpPr/>
          <p:nvPr/>
        </p:nvGrpSpPr>
        <p:grpSpPr>
          <a:xfrm>
            <a:off x="6758398" y="1856224"/>
            <a:ext cx="3151192" cy="3151192"/>
            <a:chOff x="1978211" y="2269564"/>
            <a:chExt cx="2498164" cy="2498164"/>
          </a:xfrm>
          <a:solidFill>
            <a:schemeClr val="tx2"/>
          </a:solidFill>
        </p:grpSpPr>
        <p:sp>
          <p:nvSpPr>
            <p:cNvPr id="6" name="Freeform: Shape 5">
              <a:extLst>
                <a:ext uri="{FF2B5EF4-FFF2-40B4-BE49-F238E27FC236}">
                  <a16:creationId xmlns:a16="http://schemas.microsoft.com/office/drawing/2014/main" id="{B48C9417-4F5E-48A4-B981-EFBCEAE1E950}"/>
                </a:ext>
              </a:extLst>
            </p:cNvPr>
            <p:cNvSpPr/>
            <p:nvPr/>
          </p:nvSpPr>
          <p:spPr>
            <a:xfrm>
              <a:off x="1978211" y="2269564"/>
              <a:ext cx="2498164" cy="2498164"/>
            </a:xfrm>
            <a:custGeom>
              <a:avLst/>
              <a:gdLst>
                <a:gd fmla="*/ 1249082 w 2498164" name="connsiteX0"/>
                <a:gd fmla="*/ 2498164 h 2498164" name="connsiteY0"/>
                <a:gd fmla="*/ 0 w 2498164" name="connsiteX1"/>
                <a:gd fmla="*/ 1249082 h 2498164" name="connsiteY1"/>
                <a:gd fmla="*/ 1249082 w 2498164" name="connsiteX2"/>
                <a:gd fmla="*/ 0 h 2498164" name="connsiteY2"/>
                <a:gd fmla="*/ 2498164 w 2498164" name="connsiteX3"/>
                <a:gd fmla="*/ 1249082 h 2498164" name="connsiteY3"/>
                <a:gd fmla="*/ 1249082 w 2498164" name="connsiteX4"/>
                <a:gd fmla="*/ 2498164 h 2498164" name="connsiteY4"/>
                <a:gd fmla="*/ 1249082 w 2498164" name="connsiteX5"/>
                <a:gd fmla="*/ 65741 h 2498164" name="connsiteY5"/>
                <a:gd fmla="*/ 65741 w 2498164" name="connsiteX6"/>
                <a:gd fmla="*/ 1249082 h 2498164" name="connsiteY6"/>
                <a:gd fmla="*/ 1249082 w 2498164" name="connsiteX7"/>
                <a:gd fmla="*/ 2432423 h 2498164" name="connsiteY7"/>
                <a:gd fmla="*/ 2432423 w 2498164" name="connsiteX8"/>
                <a:gd fmla="*/ 1249082 h 2498164" name="connsiteY8"/>
                <a:gd fmla="*/ 1249082 w 2498164" name="connsiteX9"/>
                <a:gd fmla="*/ 65741 h 24981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498164" w="2498164">
                  <a:moveTo>
                    <a:pt x="1249082" y="2498164"/>
                  </a:moveTo>
                  <a:cubicBezTo>
                    <a:pt x="559234" y="2498164"/>
                    <a:pt x="0" y="1938931"/>
                    <a:pt x="0" y="1249082"/>
                  </a:cubicBezTo>
                  <a:cubicBezTo>
                    <a:pt x="0" y="559234"/>
                    <a:pt x="559234" y="0"/>
                    <a:pt x="1249082" y="0"/>
                  </a:cubicBezTo>
                  <a:cubicBezTo>
                    <a:pt x="1938931" y="0"/>
                    <a:pt x="2498164" y="559234"/>
                    <a:pt x="2498164" y="1249082"/>
                  </a:cubicBezTo>
                  <a:cubicBezTo>
                    <a:pt x="2497386" y="1938608"/>
                    <a:pt x="1938608" y="2497386"/>
                    <a:pt x="1249082" y="2498164"/>
                  </a:cubicBezTo>
                  <a:close/>
                  <a:moveTo>
                    <a:pt x="1249082" y="65741"/>
                  </a:moveTo>
                  <a:cubicBezTo>
                    <a:pt x="595539" y="65741"/>
                    <a:pt x="65741" y="595539"/>
                    <a:pt x="65741" y="1249082"/>
                  </a:cubicBezTo>
                  <a:cubicBezTo>
                    <a:pt x="65741" y="1902622"/>
                    <a:pt x="595539" y="2432423"/>
                    <a:pt x="1249082" y="2432423"/>
                  </a:cubicBezTo>
                  <a:cubicBezTo>
                    <a:pt x="1902622" y="2432423"/>
                    <a:pt x="2432423" y="1902622"/>
                    <a:pt x="2432423" y="1249082"/>
                  </a:cubicBezTo>
                  <a:cubicBezTo>
                    <a:pt x="2431700" y="595842"/>
                    <a:pt x="1902323" y="66464"/>
                    <a:pt x="1249082" y="65741"/>
                  </a:cubicBezTo>
                  <a:close/>
                </a:path>
              </a:pathLst>
            </a:custGeom>
            <a:grpFill/>
            <a:ln cap="flat" w="32841">
              <a:noFill/>
              <a:prstDash val="solid"/>
              <a:miter/>
            </a:ln>
          </p:spPr>
          <p:txBody>
            <a:bodyPr anchor="ctr" rtlCol="0"/>
            <a:lstStyle/>
            <a:p>
              <a:endParaRPr lang="en-GB"/>
            </a:p>
          </p:txBody>
        </p:sp>
        <p:sp>
          <p:nvSpPr>
            <p:cNvPr id="8" name="Freeform: Shape 7">
              <a:extLst>
                <a:ext uri="{FF2B5EF4-FFF2-40B4-BE49-F238E27FC236}">
                  <a16:creationId xmlns:a16="http://schemas.microsoft.com/office/drawing/2014/main" id="{AC1A9083-23A0-4E3E-B1B2-DC975E281C66}"/>
                </a:ext>
              </a:extLst>
            </p:cNvPr>
            <p:cNvSpPr/>
            <p:nvPr/>
          </p:nvSpPr>
          <p:spPr>
            <a:xfrm>
              <a:off x="3161552" y="2631141"/>
              <a:ext cx="131482" cy="131482"/>
            </a:xfrm>
            <a:custGeom>
              <a:avLst/>
              <a:gdLst>
                <a:gd fmla="*/ 131482 w 131482" name="connsiteX0"/>
                <a:gd fmla="*/ 65741 h 131482" name="connsiteY0"/>
                <a:gd fmla="*/ 65741 w 131482" name="connsiteX1"/>
                <a:gd fmla="*/ 131482 h 131482" name="connsiteY1"/>
                <a:gd fmla="*/ 0 w 131482" name="connsiteX2"/>
                <a:gd fmla="*/ 65741 h 131482" name="connsiteY2"/>
                <a:gd fmla="*/ 65741 w 131482" name="connsiteX3"/>
                <a:gd fmla="*/ 0 h 131482" name="connsiteY3"/>
                <a:gd fmla="*/ 131482 w 131482" name="connsiteX4"/>
                <a:gd fmla="*/ 65741 h 1314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482" w="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cap="flat" w="32841">
              <a:noFill/>
              <a:prstDash val="solid"/>
              <a:miter/>
            </a:ln>
          </p:spPr>
          <p:txBody>
            <a:bodyPr anchor="ctr" rtlCol="0"/>
            <a:lstStyle/>
            <a:p>
              <a:endParaRPr lang="en-GB"/>
            </a:p>
          </p:txBody>
        </p:sp>
        <p:sp>
          <p:nvSpPr>
            <p:cNvPr id="9" name="Freeform: Shape 8">
              <a:extLst>
                <a:ext uri="{FF2B5EF4-FFF2-40B4-BE49-F238E27FC236}">
                  <a16:creationId xmlns:a16="http://schemas.microsoft.com/office/drawing/2014/main" id="{2C315FA0-E1B6-4D89-9303-A5A09554FA79}"/>
                </a:ext>
              </a:extLst>
            </p:cNvPr>
            <p:cNvSpPr/>
            <p:nvPr/>
          </p:nvSpPr>
          <p:spPr>
            <a:xfrm>
              <a:off x="2339788" y="3452905"/>
              <a:ext cx="131482" cy="131482"/>
            </a:xfrm>
            <a:custGeom>
              <a:avLst/>
              <a:gdLst>
                <a:gd fmla="*/ 131482 w 131482" name="connsiteX0"/>
                <a:gd fmla="*/ 65741 h 131482" name="connsiteY0"/>
                <a:gd fmla="*/ 65741 w 131482" name="connsiteX1"/>
                <a:gd fmla="*/ 131482 h 131482" name="connsiteY1"/>
                <a:gd fmla="*/ 0 w 131482" name="connsiteX2"/>
                <a:gd fmla="*/ 65741 h 131482" name="connsiteY2"/>
                <a:gd fmla="*/ 65741 w 131482" name="connsiteX3"/>
                <a:gd fmla="*/ 0 h 131482" name="connsiteY3"/>
                <a:gd fmla="*/ 131482 w 131482" name="connsiteX4"/>
                <a:gd fmla="*/ 65741 h 1314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482" w="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cap="flat" w="3284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942E14E3-E576-4506-8001-6B2B65AA08B7}"/>
                </a:ext>
              </a:extLst>
            </p:cNvPr>
            <p:cNvSpPr/>
            <p:nvPr/>
          </p:nvSpPr>
          <p:spPr>
            <a:xfrm>
              <a:off x="3161552" y="4274670"/>
              <a:ext cx="131482" cy="131482"/>
            </a:xfrm>
            <a:custGeom>
              <a:avLst/>
              <a:gdLst>
                <a:gd fmla="*/ 131482 w 131482" name="connsiteX0"/>
                <a:gd fmla="*/ 65741 h 131482" name="connsiteY0"/>
                <a:gd fmla="*/ 65741 w 131482" name="connsiteX1"/>
                <a:gd fmla="*/ 131482 h 131482" name="connsiteY1"/>
                <a:gd fmla="*/ 0 w 131482" name="connsiteX2"/>
                <a:gd fmla="*/ 65741 h 131482" name="connsiteY2"/>
                <a:gd fmla="*/ 65741 w 131482" name="connsiteX3"/>
                <a:gd fmla="*/ 0 h 131482" name="connsiteY3"/>
                <a:gd fmla="*/ 131482 w 131482" name="connsiteX4"/>
                <a:gd fmla="*/ 65741 h 1314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482" w="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cap="flat" w="3284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9FF31B9-E574-4259-BC67-73DA2302C740}"/>
                </a:ext>
              </a:extLst>
            </p:cNvPr>
            <p:cNvSpPr/>
            <p:nvPr/>
          </p:nvSpPr>
          <p:spPr>
            <a:xfrm>
              <a:off x="3983317" y="3452905"/>
              <a:ext cx="131482" cy="131482"/>
            </a:xfrm>
            <a:custGeom>
              <a:avLst/>
              <a:gdLst>
                <a:gd fmla="*/ 131482 w 131482" name="connsiteX0"/>
                <a:gd fmla="*/ 65741 h 131482" name="connsiteY0"/>
                <a:gd fmla="*/ 65741 w 131482" name="connsiteX1"/>
                <a:gd fmla="*/ 131482 h 131482" name="connsiteY1"/>
                <a:gd fmla="*/ 0 w 131482" name="connsiteX2"/>
                <a:gd fmla="*/ 65741 h 131482" name="connsiteY2"/>
                <a:gd fmla="*/ 65741 w 131482" name="connsiteX3"/>
                <a:gd fmla="*/ 0 h 131482" name="connsiteY3"/>
                <a:gd fmla="*/ 131482 w 131482" name="connsiteX4"/>
                <a:gd fmla="*/ 65741 h 1314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482" w="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cap="flat" w="32841">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D5BD0DEC-33A4-400E-92F2-BA27F146A665}"/>
                </a:ext>
              </a:extLst>
            </p:cNvPr>
            <p:cNvSpPr/>
            <p:nvPr/>
          </p:nvSpPr>
          <p:spPr>
            <a:xfrm>
              <a:off x="2142564" y="2433917"/>
              <a:ext cx="2169458" cy="2169458"/>
            </a:xfrm>
            <a:custGeom>
              <a:avLst/>
              <a:gdLst>
                <a:gd fmla="*/ 1084729 w 2169458" name="connsiteX0"/>
                <a:gd fmla="*/ 2169459 h 2169458" name="connsiteY0"/>
                <a:gd fmla="*/ 0 w 2169458" name="connsiteX1"/>
                <a:gd fmla="*/ 1084729 h 2169458" name="connsiteY1"/>
                <a:gd fmla="*/ 1084729 w 2169458" name="connsiteX2"/>
                <a:gd fmla="*/ 0 h 2169458" name="connsiteY2"/>
                <a:gd fmla="*/ 2169459 w 2169458" name="connsiteX3"/>
                <a:gd fmla="*/ 1084729 h 2169458" name="connsiteY3"/>
                <a:gd fmla="*/ 1084729 w 2169458" name="connsiteX4"/>
                <a:gd fmla="*/ 2169459 h 2169458" name="connsiteY4"/>
                <a:gd fmla="*/ 1084729 w 2169458" name="connsiteX5"/>
                <a:gd fmla="*/ 65741 h 2169458" name="connsiteY5"/>
                <a:gd fmla="*/ 65741 w 2169458" name="connsiteX6"/>
                <a:gd fmla="*/ 1084729 h 2169458" name="connsiteY6"/>
                <a:gd fmla="*/ 1084729 w 2169458" name="connsiteX7"/>
                <a:gd fmla="*/ 2103717 h 2169458" name="connsiteY7"/>
                <a:gd fmla="*/ 2103717 w 2169458" name="connsiteX8"/>
                <a:gd fmla="*/ 1084729 h 2169458" name="connsiteY8"/>
                <a:gd fmla="*/ 1084729 w 2169458" name="connsiteX9"/>
                <a:gd fmla="*/ 65741 h 21694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69458" w="2169458">
                  <a:moveTo>
                    <a:pt x="1084729" y="2169459"/>
                  </a:moveTo>
                  <a:cubicBezTo>
                    <a:pt x="485650" y="2169459"/>
                    <a:pt x="0" y="1683809"/>
                    <a:pt x="0" y="1084729"/>
                  </a:cubicBezTo>
                  <a:cubicBezTo>
                    <a:pt x="0" y="485650"/>
                    <a:pt x="485650" y="0"/>
                    <a:pt x="1084729" y="0"/>
                  </a:cubicBezTo>
                  <a:cubicBezTo>
                    <a:pt x="1683809" y="0"/>
                    <a:pt x="2169459" y="485650"/>
                    <a:pt x="2169459" y="1084729"/>
                  </a:cubicBezTo>
                  <a:cubicBezTo>
                    <a:pt x="2168772" y="1683523"/>
                    <a:pt x="1683523" y="2168772"/>
                    <a:pt x="1084729" y="2169459"/>
                  </a:cubicBezTo>
                  <a:close/>
                  <a:moveTo>
                    <a:pt x="1084729" y="65741"/>
                  </a:moveTo>
                  <a:cubicBezTo>
                    <a:pt x="521959" y="65741"/>
                    <a:pt x="65741" y="521959"/>
                    <a:pt x="65741" y="1084729"/>
                  </a:cubicBezTo>
                  <a:cubicBezTo>
                    <a:pt x="65741" y="1647500"/>
                    <a:pt x="521959" y="2103717"/>
                    <a:pt x="1084729" y="2103717"/>
                  </a:cubicBezTo>
                  <a:cubicBezTo>
                    <a:pt x="1647500" y="2103717"/>
                    <a:pt x="2103717" y="1647500"/>
                    <a:pt x="2103717" y="1084729"/>
                  </a:cubicBezTo>
                  <a:cubicBezTo>
                    <a:pt x="2103067" y="522228"/>
                    <a:pt x="1647231" y="66392"/>
                    <a:pt x="1084729" y="65741"/>
                  </a:cubicBezTo>
                  <a:close/>
                </a:path>
              </a:pathLst>
            </a:custGeom>
            <a:grpFill/>
            <a:ln cap="flat" w="32841">
              <a:noFill/>
              <a:prstDash val="solid"/>
              <a:miter/>
            </a:ln>
          </p:spPr>
          <p:txBody>
            <a:bodyPr anchor="ctr" rtlCol="0"/>
            <a:lstStyle/>
            <a:p>
              <a:endParaRPr lang="en-GB"/>
            </a:p>
          </p:txBody>
        </p:sp>
      </p:grpSp>
      <p:grpSp>
        <p:nvGrpSpPr>
          <p:cNvPr id="33" name="Group 32">
            <a:extLst>
              <a:ext uri="{FF2B5EF4-FFF2-40B4-BE49-F238E27FC236}">
                <a16:creationId xmlns:a16="http://schemas.microsoft.com/office/drawing/2014/main" id="{425DB22F-D973-49C4-AD32-DE6C6F3A5F6D}"/>
              </a:ext>
            </a:extLst>
          </p:cNvPr>
          <p:cNvGrpSpPr/>
          <p:nvPr/>
        </p:nvGrpSpPr>
        <p:grpSpPr>
          <a:xfrm>
            <a:off x="7372770" y="2487139"/>
            <a:ext cx="1907301" cy="1907301"/>
            <a:chOff x="2464567" y="2769197"/>
            <a:chExt cx="1512047" cy="1512047"/>
          </a:xfrm>
        </p:grpSpPr>
        <p:cxnSp>
          <p:nvCxnSpPr>
            <p:cNvPr id="14" name="Straight Connector 13">
              <a:extLst>
                <a:ext uri="{FF2B5EF4-FFF2-40B4-BE49-F238E27FC236}">
                  <a16:creationId xmlns:a16="http://schemas.microsoft.com/office/drawing/2014/main" id="{1DB6339B-BAEE-4A0E-A2AA-3F4102BDB088}"/>
                </a:ext>
              </a:extLst>
            </p:cNvPr>
            <p:cNvCxnSpPr>
              <a:cxnSpLocks/>
            </p:cNvCxnSpPr>
            <p:nvPr/>
          </p:nvCxnSpPr>
          <p:spPr>
            <a:xfrm>
              <a:off x="3220591" y="2906954"/>
              <a:ext cx="0" cy="605117"/>
            </a:xfrm>
            <a:prstGeom prst="line">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A7980FB-274C-479F-9208-9EA83C2E2F4C}"/>
                </a:ext>
              </a:extLst>
            </p:cNvPr>
            <p:cNvSpPr/>
            <p:nvPr/>
          </p:nvSpPr>
          <p:spPr>
            <a:xfrm>
              <a:off x="2464567" y="2769197"/>
              <a:ext cx="1512047" cy="15120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grpSp>
        <p:nvGrpSpPr>
          <p:cNvPr id="35" name="Group 34">
            <a:extLst>
              <a:ext uri="{FF2B5EF4-FFF2-40B4-BE49-F238E27FC236}">
                <a16:creationId xmlns:a16="http://schemas.microsoft.com/office/drawing/2014/main" id="{A2E897E0-76B5-4431-9FB8-73222D49392F}"/>
              </a:ext>
            </a:extLst>
          </p:cNvPr>
          <p:cNvGrpSpPr/>
          <p:nvPr/>
        </p:nvGrpSpPr>
        <p:grpSpPr>
          <a:xfrm>
            <a:off x="7341605" y="2441594"/>
            <a:ext cx="1988907" cy="1988907"/>
            <a:chOff x="2440790" y="2727362"/>
            <a:chExt cx="1576742" cy="1576742"/>
          </a:xfrm>
        </p:grpSpPr>
        <p:cxnSp>
          <p:nvCxnSpPr>
            <p:cNvPr id="16" name="Straight Connector 15">
              <a:extLst>
                <a:ext uri="{FF2B5EF4-FFF2-40B4-BE49-F238E27FC236}">
                  <a16:creationId xmlns:a16="http://schemas.microsoft.com/office/drawing/2014/main" id="{8990891A-6927-42EA-95A9-B0611BC69799}"/>
                </a:ext>
              </a:extLst>
            </p:cNvPr>
            <p:cNvCxnSpPr>
              <a:cxnSpLocks/>
            </p:cNvCxnSpPr>
            <p:nvPr/>
          </p:nvCxnSpPr>
          <p:spPr>
            <a:xfrm flipH="1">
              <a:off x="3220591" y="3512071"/>
              <a:ext cx="383477" cy="0"/>
            </a:xfrm>
            <a:prstGeom prst="line">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7465474-B599-4B2C-B7F1-03AE9E1D3AE5}"/>
                </a:ext>
              </a:extLst>
            </p:cNvPr>
            <p:cNvSpPr/>
            <p:nvPr/>
          </p:nvSpPr>
          <p:spPr>
            <a:xfrm>
              <a:off x="2440790" y="2727362"/>
              <a:ext cx="1576742" cy="15767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grpSp>
        <p:nvGrpSpPr>
          <p:cNvPr id="17" name="Group 16">
            <a:extLst>
              <a:ext uri="{FF2B5EF4-FFF2-40B4-BE49-F238E27FC236}">
                <a16:creationId xmlns:a16="http://schemas.microsoft.com/office/drawing/2014/main" id="{9F36CB9F-98F7-400B-AC27-4C5D42F53D92}"/>
              </a:ext>
            </a:extLst>
          </p:cNvPr>
          <p:cNvGrpSpPr/>
          <p:nvPr/>
        </p:nvGrpSpPr>
        <p:grpSpPr>
          <a:xfrm>
            <a:off x="2561667" y="2308508"/>
            <a:ext cx="3089897" cy="1808018"/>
            <a:chOff x="4761631" y="2158192"/>
            <a:chExt cx="5620930" cy="3289024"/>
          </a:xfrm>
        </p:grpSpPr>
        <p:sp>
          <p:nvSpPr>
            <p:cNvPr id="18" name="Graphic 9">
              <a:extLst>
                <a:ext uri="{FF2B5EF4-FFF2-40B4-BE49-F238E27FC236}">
                  <a16:creationId xmlns:a16="http://schemas.microsoft.com/office/drawing/2014/main" id="{CB9886A4-FA37-41DC-B375-ED5389BBEAB8}"/>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62AD643C-F257-4AF6-8169-4E8746580987}"/>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E64AEEE7-DAF1-4B74-A709-22E459E59A29}"/>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F63DC2AC-396B-4071-B33A-17191B9E82B6}"/>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D8650F65-397A-4CBF-BC59-0EC033D0CDC5}"/>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GB"/>
            </a:p>
          </p:txBody>
        </p:sp>
        <p:grpSp>
          <p:nvGrpSpPr>
            <p:cNvPr id="24" name="Graphic 9">
              <a:extLst>
                <a:ext uri="{FF2B5EF4-FFF2-40B4-BE49-F238E27FC236}">
                  <a16:creationId xmlns:a16="http://schemas.microsoft.com/office/drawing/2014/main" id="{EA467841-B04F-46BF-85E7-16792AFF4A57}"/>
                </a:ext>
              </a:extLst>
            </p:cNvPr>
            <p:cNvGrpSpPr/>
            <p:nvPr/>
          </p:nvGrpSpPr>
          <p:grpSpPr>
            <a:xfrm>
              <a:off x="4761631" y="2859591"/>
              <a:ext cx="1372353" cy="1629899"/>
              <a:chOff x="4761631" y="2859591"/>
              <a:chExt cx="1372353" cy="1629899"/>
            </a:xfrm>
          </p:grpSpPr>
          <p:sp>
            <p:nvSpPr>
              <p:cNvPr id="25" name="Freeform: Shape 24">
                <a:extLst>
                  <a:ext uri="{FF2B5EF4-FFF2-40B4-BE49-F238E27FC236}">
                    <a16:creationId xmlns:a16="http://schemas.microsoft.com/office/drawing/2014/main" id="{DEDDDDD6-3FFF-4641-A110-D6D590E00C3D}"/>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6" name="Freeform: Shape 25">
                <a:extLst>
                  <a:ext uri="{FF2B5EF4-FFF2-40B4-BE49-F238E27FC236}">
                    <a16:creationId xmlns:a16="http://schemas.microsoft.com/office/drawing/2014/main" id="{14FCE619-797E-4009-89FF-18A345054D30}"/>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7" name="Freeform: Shape 26">
                <a:extLst>
                  <a:ext uri="{FF2B5EF4-FFF2-40B4-BE49-F238E27FC236}">
                    <a16:creationId xmlns:a16="http://schemas.microsoft.com/office/drawing/2014/main" id="{412BC4C8-0CE2-433C-ADA6-F01BB800822D}"/>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8" name="Freeform: Shape 27">
                <a:extLst>
                  <a:ext uri="{FF2B5EF4-FFF2-40B4-BE49-F238E27FC236}">
                    <a16:creationId xmlns:a16="http://schemas.microsoft.com/office/drawing/2014/main" id="{AB613EE2-A30C-4729-8427-C7946364C10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Freeform: Shape 28">
            <a:extLst>
              <a:ext uri="{FF2B5EF4-FFF2-40B4-BE49-F238E27FC236}">
                <a16:creationId xmlns:a16="http://schemas.microsoft.com/office/drawing/2014/main" id="{8584CC92-BA3E-45D4-A33F-5F2798AB4FA0}"/>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2DAD54A3-2C85-4388-A69C-AA5E59FFF17E}"/>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11073F75-3AC5-4936-BE28-9BAE6E7A98B1}"/>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3471174127"/>
      </p:ext>
    </p:extLst>
  </p:cSld>
  <p:clrMapOvr>
    <a:masterClrMapping/>
  </p:clrMapOvr>
  <mc:AlternateContent xmlns:mc="http://schemas.openxmlformats.org/markup-compatibility/2006" xmlns:p14="http://schemas.microsoft.com/office/powerpoint/2010/main">
    <mc:Choice Requires="p14">
      <p:transition advTm="7736" p14:dur="2000" spd="slow"/>
    </mc:Choice>
    <mc:Fallback xmlns="">
      <p:transition advTm="7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mph" presetID="8" presetSubtype="0" repeatCount="indefinite">
                                  <p:stCondLst>
                                    <p:cond delay="0"/>
                                  </p:stCondLst>
                                  <p:childTnLst>
                                    <p:animRot by="21600000">
                                      <p:cBhvr>
                                        <p:cTn dur="6000" fill="hold" id="6"/>
                                        <p:tgtEl>
                                          <p:spTgt spid="33"/>
                                        </p:tgtEl>
                                        <p:attrNameLst>
                                          <p:attrName>r</p:attrName>
                                        </p:attrNameLst>
                                      </p:cBhvr>
                                    </p:animRot>
                                  </p:childTnLst>
                                </p:cTn>
                              </p:par>
                              <p:par>
                                <p:cTn fill="hold" id="7" nodeType="withEffect" presetClass="emph" presetID="8" presetSubtype="0">
                                  <p:stCondLst>
                                    <p:cond delay="0"/>
                                  </p:stCondLst>
                                  <p:childTnLst>
                                    <p:animRot by="21600000">
                                      <p:cBhvr>
                                        <p:cTn dur="59000" fill="hold" id="8"/>
                                        <p:tgtEl>
                                          <p:spTgt spid="35"/>
                                        </p:tgtEl>
                                        <p:attrNameLst>
                                          <p:attrName>r</p:attrName>
                                        </p:attrNameLst>
                                      </p:cBhvr>
                                    </p:animRot>
                                  </p:childTnLst>
                                </p:cTn>
                              </p:par>
                              <p:par>
                                <p:cTn fill="hold" id="9" nodeType="withEffect" presetClass="entr" presetID="10" presetSubtype="0">
                                  <p:stCondLst>
                                    <p:cond delay="0"/>
                                  </p:stCondLst>
                                  <p:childTnLst>
                                    <p:set>
                                      <p:cBhvr>
                                        <p:cTn dur="1" fill="hold" id="10">
                                          <p:stCondLst>
                                            <p:cond delay="0"/>
                                          </p:stCondLst>
                                        </p:cTn>
                                        <p:tgtEl>
                                          <p:spTgt spid="17"/>
                                        </p:tgtEl>
                                        <p:attrNameLst>
                                          <p:attrName>style.visibility</p:attrName>
                                        </p:attrNameLst>
                                      </p:cBhvr>
                                      <p:to>
                                        <p:strVal val="visible"/>
                                      </p:to>
                                    </p:set>
                                    <p:animEffect filter="fade" transition="in">
                                      <p:cBhvr>
                                        <p:cTn dur="500" id="11"/>
                                        <p:tgtEl>
                                          <p:spTgt spid="17"/>
                                        </p:tgtEl>
                                      </p:cBhvr>
                                    </p:animEffect>
                                  </p:childTnLst>
                                </p:cTn>
                              </p:par>
                              <p:par>
                                <p:cTn fill="hold" grpId="0" id="12" nodeType="withEffect" presetClass="entr" presetID="2" presetSubtype="8">
                                  <p:stCondLst>
                                    <p:cond delay="0"/>
                                  </p:stCondLst>
                                  <p:childTnLst>
                                    <p:set>
                                      <p:cBhvr>
                                        <p:cTn dur="1" fill="hold" id="13">
                                          <p:stCondLst>
                                            <p:cond delay="0"/>
                                          </p:stCondLst>
                                        </p:cTn>
                                        <p:tgtEl>
                                          <p:spTgt spid="30"/>
                                        </p:tgtEl>
                                        <p:attrNameLst>
                                          <p:attrName>style.visibility</p:attrName>
                                        </p:attrNameLst>
                                      </p:cBhvr>
                                      <p:to>
                                        <p:strVal val="visible"/>
                                      </p:to>
                                    </p:set>
                                    <p:anim calcmode="lin" valueType="num">
                                      <p:cBhvr additive="base">
                                        <p:cTn dur="1000" fill="hold" id="14"/>
                                        <p:tgtEl>
                                          <p:spTgt spid="30"/>
                                        </p:tgtEl>
                                        <p:attrNameLst>
                                          <p:attrName>ppt_x</p:attrName>
                                        </p:attrNameLst>
                                      </p:cBhvr>
                                      <p:tavLst>
                                        <p:tav tm="0">
                                          <p:val>
                                            <p:strVal val="0-#ppt_w/2"/>
                                          </p:val>
                                        </p:tav>
                                        <p:tav tm="100000">
                                          <p:val>
                                            <p:strVal val="#ppt_x"/>
                                          </p:val>
                                        </p:tav>
                                      </p:tavLst>
                                    </p:anim>
                                    <p:anim calcmode="lin" valueType="num">
                                      <p:cBhvr additive="base">
                                        <p:cTn dur="1000" fill="hold" id="15"/>
                                        <p:tgtEl>
                                          <p:spTgt spid="30"/>
                                        </p:tgtEl>
                                        <p:attrNameLst>
                                          <p:attrName>ppt_y</p:attrName>
                                        </p:attrNameLst>
                                      </p:cBhvr>
                                      <p:tavLst>
                                        <p:tav tm="0">
                                          <p:val>
                                            <p:strVal val="#ppt_y"/>
                                          </p:val>
                                        </p:tav>
                                        <p:tav tm="100000">
                                          <p:val>
                                            <p:strVal val="#ppt_y"/>
                                          </p:val>
                                        </p:tav>
                                      </p:tavLst>
                                    </p:anim>
                                  </p:childTnLst>
                                </p:cTn>
                              </p:par>
                              <p:par>
                                <p:cTn fill="hold" grpId="0" id="16" nodeType="withEffect" presetClass="entr" presetID="2" presetSubtype="8">
                                  <p:stCondLst>
                                    <p:cond delay="1750"/>
                                  </p:stCondLst>
                                  <p:childTnLst>
                                    <p:set>
                                      <p:cBhvr>
                                        <p:cTn dur="1" fill="hold" id="17">
                                          <p:stCondLst>
                                            <p:cond delay="0"/>
                                          </p:stCondLst>
                                        </p:cTn>
                                        <p:tgtEl>
                                          <p:spTgt spid="29"/>
                                        </p:tgtEl>
                                        <p:attrNameLst>
                                          <p:attrName>style.visibility</p:attrName>
                                        </p:attrNameLst>
                                      </p:cBhvr>
                                      <p:to>
                                        <p:strVal val="visible"/>
                                      </p:to>
                                    </p:set>
                                    <p:anim calcmode="lin" valueType="num">
                                      <p:cBhvr additive="base">
                                        <p:cTn dur="1000" fill="hold" id="18"/>
                                        <p:tgtEl>
                                          <p:spTgt spid="29"/>
                                        </p:tgtEl>
                                        <p:attrNameLst>
                                          <p:attrName>ppt_x</p:attrName>
                                        </p:attrNameLst>
                                      </p:cBhvr>
                                      <p:tavLst>
                                        <p:tav tm="0">
                                          <p:val>
                                            <p:strVal val="0-#ppt_w/2"/>
                                          </p:val>
                                        </p:tav>
                                        <p:tav tm="100000">
                                          <p:val>
                                            <p:strVal val="#ppt_x"/>
                                          </p:val>
                                        </p:tav>
                                      </p:tavLst>
                                    </p:anim>
                                    <p:anim calcmode="lin" valueType="num">
                                      <p:cBhvr additive="base">
                                        <p:cTn dur="1000" fill="hold" id="19"/>
                                        <p:tgtEl>
                                          <p:spTgt spid="29"/>
                                        </p:tgtEl>
                                        <p:attrNameLst>
                                          <p:attrName>ppt_y</p:attrName>
                                        </p:attrNameLst>
                                      </p:cBhvr>
                                      <p:tavLst>
                                        <p:tav tm="0">
                                          <p:val>
                                            <p:strVal val="#ppt_y"/>
                                          </p:val>
                                        </p:tav>
                                        <p:tav tm="100000">
                                          <p:val>
                                            <p:strVal val="#ppt_y"/>
                                          </p:val>
                                        </p:tav>
                                      </p:tavLst>
                                    </p:anim>
                                  </p:childTnLst>
                                </p:cTn>
                              </p:par>
                              <p:par>
                                <p:cTn fill="hold" grpId="0" id="20" nodeType="withEffect" presetClass="entr" presetID="2" presetSubtype="8">
                                  <p:stCondLst>
                                    <p:cond delay="3750"/>
                                  </p:stCondLst>
                                  <p:childTnLst>
                                    <p:set>
                                      <p:cBhvr>
                                        <p:cTn dur="1" fill="hold" id="21">
                                          <p:stCondLst>
                                            <p:cond delay="0"/>
                                          </p:stCondLst>
                                        </p:cTn>
                                        <p:tgtEl>
                                          <p:spTgt spid="31"/>
                                        </p:tgtEl>
                                        <p:attrNameLst>
                                          <p:attrName>style.visibility</p:attrName>
                                        </p:attrNameLst>
                                      </p:cBhvr>
                                      <p:to>
                                        <p:strVal val="visible"/>
                                      </p:to>
                                    </p:set>
                                    <p:anim calcmode="lin" valueType="num">
                                      <p:cBhvr additive="base">
                                        <p:cTn dur="1000" fill="hold" id="22"/>
                                        <p:tgtEl>
                                          <p:spTgt spid="31"/>
                                        </p:tgtEl>
                                        <p:attrNameLst>
                                          <p:attrName>ppt_x</p:attrName>
                                        </p:attrNameLst>
                                      </p:cBhvr>
                                      <p:tavLst>
                                        <p:tav tm="0">
                                          <p:val>
                                            <p:strVal val="0-#ppt_w/2"/>
                                          </p:val>
                                        </p:tav>
                                        <p:tav tm="100000">
                                          <p:val>
                                            <p:strVal val="#ppt_x"/>
                                          </p:val>
                                        </p:tav>
                                      </p:tavLst>
                                    </p:anim>
                                    <p:anim calcmode="lin" valueType="num">
                                      <p:cBhvr additive="base">
                                        <p:cTn dur="1000" fill="hold" id="23"/>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animBg="1" grpId="0" spid="30"/>
      <p:bldP animBg="1" grpId="0" spid="3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descr="Clock outline" id="5" name="Graphic 3">
            <a:extLst>
              <a:ext uri="{FF2B5EF4-FFF2-40B4-BE49-F238E27FC236}">
                <a16:creationId xmlns:a16="http://schemas.microsoft.com/office/drawing/2014/main" id="{57DA8A70-B542-48CB-A36F-0DB17085DA45}"/>
              </a:ext>
            </a:extLst>
          </p:cNvPr>
          <p:cNvGrpSpPr/>
          <p:nvPr/>
        </p:nvGrpSpPr>
        <p:grpSpPr>
          <a:xfrm>
            <a:off x="2615374" y="2059426"/>
            <a:ext cx="3151192" cy="3151192"/>
            <a:chOff x="1978211" y="2269564"/>
            <a:chExt cx="2498164" cy="2498164"/>
          </a:xfrm>
          <a:solidFill>
            <a:schemeClr val="tx2"/>
          </a:solidFill>
        </p:grpSpPr>
        <p:sp>
          <p:nvSpPr>
            <p:cNvPr id="6" name="Freeform: Shape 5">
              <a:extLst>
                <a:ext uri="{FF2B5EF4-FFF2-40B4-BE49-F238E27FC236}">
                  <a16:creationId xmlns:a16="http://schemas.microsoft.com/office/drawing/2014/main" id="{B48C9417-4F5E-48A4-B981-EFBCEAE1E950}"/>
                </a:ext>
              </a:extLst>
            </p:cNvPr>
            <p:cNvSpPr/>
            <p:nvPr/>
          </p:nvSpPr>
          <p:spPr>
            <a:xfrm>
              <a:off x="1978211" y="2269564"/>
              <a:ext cx="2498164" cy="2498164"/>
            </a:xfrm>
            <a:custGeom>
              <a:avLst/>
              <a:gdLst>
                <a:gd fmla="*/ 1249082 w 2498164" name="connsiteX0"/>
                <a:gd fmla="*/ 2498164 h 2498164" name="connsiteY0"/>
                <a:gd fmla="*/ 0 w 2498164" name="connsiteX1"/>
                <a:gd fmla="*/ 1249082 h 2498164" name="connsiteY1"/>
                <a:gd fmla="*/ 1249082 w 2498164" name="connsiteX2"/>
                <a:gd fmla="*/ 0 h 2498164" name="connsiteY2"/>
                <a:gd fmla="*/ 2498164 w 2498164" name="connsiteX3"/>
                <a:gd fmla="*/ 1249082 h 2498164" name="connsiteY3"/>
                <a:gd fmla="*/ 1249082 w 2498164" name="connsiteX4"/>
                <a:gd fmla="*/ 2498164 h 2498164" name="connsiteY4"/>
                <a:gd fmla="*/ 1249082 w 2498164" name="connsiteX5"/>
                <a:gd fmla="*/ 65741 h 2498164" name="connsiteY5"/>
                <a:gd fmla="*/ 65741 w 2498164" name="connsiteX6"/>
                <a:gd fmla="*/ 1249082 h 2498164" name="connsiteY6"/>
                <a:gd fmla="*/ 1249082 w 2498164" name="connsiteX7"/>
                <a:gd fmla="*/ 2432423 h 2498164" name="connsiteY7"/>
                <a:gd fmla="*/ 2432423 w 2498164" name="connsiteX8"/>
                <a:gd fmla="*/ 1249082 h 2498164" name="connsiteY8"/>
                <a:gd fmla="*/ 1249082 w 2498164" name="connsiteX9"/>
                <a:gd fmla="*/ 65741 h 24981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498164" w="2498164">
                  <a:moveTo>
                    <a:pt x="1249082" y="2498164"/>
                  </a:moveTo>
                  <a:cubicBezTo>
                    <a:pt x="559234" y="2498164"/>
                    <a:pt x="0" y="1938931"/>
                    <a:pt x="0" y="1249082"/>
                  </a:cubicBezTo>
                  <a:cubicBezTo>
                    <a:pt x="0" y="559234"/>
                    <a:pt x="559234" y="0"/>
                    <a:pt x="1249082" y="0"/>
                  </a:cubicBezTo>
                  <a:cubicBezTo>
                    <a:pt x="1938931" y="0"/>
                    <a:pt x="2498164" y="559234"/>
                    <a:pt x="2498164" y="1249082"/>
                  </a:cubicBezTo>
                  <a:cubicBezTo>
                    <a:pt x="2497386" y="1938608"/>
                    <a:pt x="1938608" y="2497386"/>
                    <a:pt x="1249082" y="2498164"/>
                  </a:cubicBezTo>
                  <a:close/>
                  <a:moveTo>
                    <a:pt x="1249082" y="65741"/>
                  </a:moveTo>
                  <a:cubicBezTo>
                    <a:pt x="595539" y="65741"/>
                    <a:pt x="65741" y="595539"/>
                    <a:pt x="65741" y="1249082"/>
                  </a:cubicBezTo>
                  <a:cubicBezTo>
                    <a:pt x="65741" y="1902622"/>
                    <a:pt x="595539" y="2432423"/>
                    <a:pt x="1249082" y="2432423"/>
                  </a:cubicBezTo>
                  <a:cubicBezTo>
                    <a:pt x="1902622" y="2432423"/>
                    <a:pt x="2432423" y="1902622"/>
                    <a:pt x="2432423" y="1249082"/>
                  </a:cubicBezTo>
                  <a:cubicBezTo>
                    <a:pt x="2431700" y="595842"/>
                    <a:pt x="1902323" y="66464"/>
                    <a:pt x="1249082" y="65741"/>
                  </a:cubicBezTo>
                  <a:close/>
                </a:path>
              </a:pathLst>
            </a:custGeom>
            <a:grpFill/>
            <a:ln cap="flat" w="32841">
              <a:noFill/>
              <a:prstDash val="solid"/>
              <a:miter/>
            </a:ln>
          </p:spPr>
          <p:txBody>
            <a:bodyPr anchor="ctr" rtlCol="0"/>
            <a:lstStyle/>
            <a:p>
              <a:endParaRPr lang="en-GB"/>
            </a:p>
          </p:txBody>
        </p:sp>
        <p:sp>
          <p:nvSpPr>
            <p:cNvPr id="8" name="Freeform: Shape 7">
              <a:extLst>
                <a:ext uri="{FF2B5EF4-FFF2-40B4-BE49-F238E27FC236}">
                  <a16:creationId xmlns:a16="http://schemas.microsoft.com/office/drawing/2014/main" id="{AC1A9083-23A0-4E3E-B1B2-DC975E281C66}"/>
                </a:ext>
              </a:extLst>
            </p:cNvPr>
            <p:cNvSpPr/>
            <p:nvPr/>
          </p:nvSpPr>
          <p:spPr>
            <a:xfrm>
              <a:off x="3161552" y="2631141"/>
              <a:ext cx="131482" cy="131482"/>
            </a:xfrm>
            <a:custGeom>
              <a:avLst/>
              <a:gdLst>
                <a:gd fmla="*/ 131482 w 131482" name="connsiteX0"/>
                <a:gd fmla="*/ 65741 h 131482" name="connsiteY0"/>
                <a:gd fmla="*/ 65741 w 131482" name="connsiteX1"/>
                <a:gd fmla="*/ 131482 h 131482" name="connsiteY1"/>
                <a:gd fmla="*/ 0 w 131482" name="connsiteX2"/>
                <a:gd fmla="*/ 65741 h 131482" name="connsiteY2"/>
                <a:gd fmla="*/ 65741 w 131482" name="connsiteX3"/>
                <a:gd fmla="*/ 0 h 131482" name="connsiteY3"/>
                <a:gd fmla="*/ 131482 w 131482" name="connsiteX4"/>
                <a:gd fmla="*/ 65741 h 1314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482" w="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cap="flat" w="32841">
              <a:noFill/>
              <a:prstDash val="solid"/>
              <a:miter/>
            </a:ln>
          </p:spPr>
          <p:txBody>
            <a:bodyPr anchor="ctr" rtlCol="0"/>
            <a:lstStyle/>
            <a:p>
              <a:endParaRPr lang="en-GB"/>
            </a:p>
          </p:txBody>
        </p:sp>
        <p:sp>
          <p:nvSpPr>
            <p:cNvPr id="9" name="Freeform: Shape 8">
              <a:extLst>
                <a:ext uri="{FF2B5EF4-FFF2-40B4-BE49-F238E27FC236}">
                  <a16:creationId xmlns:a16="http://schemas.microsoft.com/office/drawing/2014/main" id="{2C315FA0-E1B6-4D89-9303-A5A09554FA79}"/>
                </a:ext>
              </a:extLst>
            </p:cNvPr>
            <p:cNvSpPr/>
            <p:nvPr/>
          </p:nvSpPr>
          <p:spPr>
            <a:xfrm>
              <a:off x="2339788" y="3452905"/>
              <a:ext cx="131482" cy="131482"/>
            </a:xfrm>
            <a:custGeom>
              <a:avLst/>
              <a:gdLst>
                <a:gd fmla="*/ 131482 w 131482" name="connsiteX0"/>
                <a:gd fmla="*/ 65741 h 131482" name="connsiteY0"/>
                <a:gd fmla="*/ 65741 w 131482" name="connsiteX1"/>
                <a:gd fmla="*/ 131482 h 131482" name="connsiteY1"/>
                <a:gd fmla="*/ 0 w 131482" name="connsiteX2"/>
                <a:gd fmla="*/ 65741 h 131482" name="connsiteY2"/>
                <a:gd fmla="*/ 65741 w 131482" name="connsiteX3"/>
                <a:gd fmla="*/ 0 h 131482" name="connsiteY3"/>
                <a:gd fmla="*/ 131482 w 131482" name="connsiteX4"/>
                <a:gd fmla="*/ 65741 h 1314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482" w="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cap="flat" w="3284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942E14E3-E576-4506-8001-6B2B65AA08B7}"/>
                </a:ext>
              </a:extLst>
            </p:cNvPr>
            <p:cNvSpPr/>
            <p:nvPr/>
          </p:nvSpPr>
          <p:spPr>
            <a:xfrm>
              <a:off x="3161552" y="4274670"/>
              <a:ext cx="131482" cy="131482"/>
            </a:xfrm>
            <a:custGeom>
              <a:avLst/>
              <a:gdLst>
                <a:gd fmla="*/ 131482 w 131482" name="connsiteX0"/>
                <a:gd fmla="*/ 65741 h 131482" name="connsiteY0"/>
                <a:gd fmla="*/ 65741 w 131482" name="connsiteX1"/>
                <a:gd fmla="*/ 131482 h 131482" name="connsiteY1"/>
                <a:gd fmla="*/ 0 w 131482" name="connsiteX2"/>
                <a:gd fmla="*/ 65741 h 131482" name="connsiteY2"/>
                <a:gd fmla="*/ 65741 w 131482" name="connsiteX3"/>
                <a:gd fmla="*/ 0 h 131482" name="connsiteY3"/>
                <a:gd fmla="*/ 131482 w 131482" name="connsiteX4"/>
                <a:gd fmla="*/ 65741 h 1314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482" w="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cap="flat" w="3284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9FF31B9-E574-4259-BC67-73DA2302C740}"/>
                </a:ext>
              </a:extLst>
            </p:cNvPr>
            <p:cNvSpPr/>
            <p:nvPr/>
          </p:nvSpPr>
          <p:spPr>
            <a:xfrm>
              <a:off x="3983317" y="3452905"/>
              <a:ext cx="131482" cy="131482"/>
            </a:xfrm>
            <a:custGeom>
              <a:avLst/>
              <a:gdLst>
                <a:gd fmla="*/ 131482 w 131482" name="connsiteX0"/>
                <a:gd fmla="*/ 65741 h 131482" name="connsiteY0"/>
                <a:gd fmla="*/ 65741 w 131482" name="connsiteX1"/>
                <a:gd fmla="*/ 131482 h 131482" name="connsiteY1"/>
                <a:gd fmla="*/ 0 w 131482" name="connsiteX2"/>
                <a:gd fmla="*/ 65741 h 131482" name="connsiteY2"/>
                <a:gd fmla="*/ 65741 w 131482" name="connsiteX3"/>
                <a:gd fmla="*/ 0 h 131482" name="connsiteY3"/>
                <a:gd fmla="*/ 131482 w 131482" name="connsiteX4"/>
                <a:gd fmla="*/ 65741 h 1314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482" w="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cap="flat" w="32841">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D5BD0DEC-33A4-400E-92F2-BA27F146A665}"/>
                </a:ext>
              </a:extLst>
            </p:cNvPr>
            <p:cNvSpPr/>
            <p:nvPr/>
          </p:nvSpPr>
          <p:spPr>
            <a:xfrm>
              <a:off x="2142564" y="2433917"/>
              <a:ext cx="2169458" cy="2169458"/>
            </a:xfrm>
            <a:custGeom>
              <a:avLst/>
              <a:gdLst>
                <a:gd fmla="*/ 1084729 w 2169458" name="connsiteX0"/>
                <a:gd fmla="*/ 2169459 h 2169458" name="connsiteY0"/>
                <a:gd fmla="*/ 0 w 2169458" name="connsiteX1"/>
                <a:gd fmla="*/ 1084729 h 2169458" name="connsiteY1"/>
                <a:gd fmla="*/ 1084729 w 2169458" name="connsiteX2"/>
                <a:gd fmla="*/ 0 h 2169458" name="connsiteY2"/>
                <a:gd fmla="*/ 2169459 w 2169458" name="connsiteX3"/>
                <a:gd fmla="*/ 1084729 h 2169458" name="connsiteY3"/>
                <a:gd fmla="*/ 1084729 w 2169458" name="connsiteX4"/>
                <a:gd fmla="*/ 2169459 h 2169458" name="connsiteY4"/>
                <a:gd fmla="*/ 1084729 w 2169458" name="connsiteX5"/>
                <a:gd fmla="*/ 65741 h 2169458" name="connsiteY5"/>
                <a:gd fmla="*/ 65741 w 2169458" name="connsiteX6"/>
                <a:gd fmla="*/ 1084729 h 2169458" name="connsiteY6"/>
                <a:gd fmla="*/ 1084729 w 2169458" name="connsiteX7"/>
                <a:gd fmla="*/ 2103717 h 2169458" name="connsiteY7"/>
                <a:gd fmla="*/ 2103717 w 2169458" name="connsiteX8"/>
                <a:gd fmla="*/ 1084729 h 2169458" name="connsiteY8"/>
                <a:gd fmla="*/ 1084729 w 2169458" name="connsiteX9"/>
                <a:gd fmla="*/ 65741 h 21694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69458" w="2169458">
                  <a:moveTo>
                    <a:pt x="1084729" y="2169459"/>
                  </a:moveTo>
                  <a:cubicBezTo>
                    <a:pt x="485650" y="2169459"/>
                    <a:pt x="0" y="1683809"/>
                    <a:pt x="0" y="1084729"/>
                  </a:cubicBezTo>
                  <a:cubicBezTo>
                    <a:pt x="0" y="485650"/>
                    <a:pt x="485650" y="0"/>
                    <a:pt x="1084729" y="0"/>
                  </a:cubicBezTo>
                  <a:cubicBezTo>
                    <a:pt x="1683809" y="0"/>
                    <a:pt x="2169459" y="485650"/>
                    <a:pt x="2169459" y="1084729"/>
                  </a:cubicBezTo>
                  <a:cubicBezTo>
                    <a:pt x="2168772" y="1683523"/>
                    <a:pt x="1683523" y="2168772"/>
                    <a:pt x="1084729" y="2169459"/>
                  </a:cubicBezTo>
                  <a:close/>
                  <a:moveTo>
                    <a:pt x="1084729" y="65741"/>
                  </a:moveTo>
                  <a:cubicBezTo>
                    <a:pt x="521959" y="65741"/>
                    <a:pt x="65741" y="521959"/>
                    <a:pt x="65741" y="1084729"/>
                  </a:cubicBezTo>
                  <a:cubicBezTo>
                    <a:pt x="65741" y="1647500"/>
                    <a:pt x="521959" y="2103717"/>
                    <a:pt x="1084729" y="2103717"/>
                  </a:cubicBezTo>
                  <a:cubicBezTo>
                    <a:pt x="1647500" y="2103717"/>
                    <a:pt x="2103717" y="1647500"/>
                    <a:pt x="2103717" y="1084729"/>
                  </a:cubicBezTo>
                  <a:cubicBezTo>
                    <a:pt x="2103067" y="522228"/>
                    <a:pt x="1647231" y="66392"/>
                    <a:pt x="1084729" y="65741"/>
                  </a:cubicBezTo>
                  <a:close/>
                </a:path>
              </a:pathLst>
            </a:custGeom>
            <a:grpFill/>
            <a:ln cap="flat" w="32841">
              <a:noFill/>
              <a:prstDash val="solid"/>
              <a:miter/>
            </a:ln>
          </p:spPr>
          <p:txBody>
            <a:bodyPr anchor="ctr" rtlCol="0"/>
            <a:lstStyle/>
            <a:p>
              <a:endParaRPr lang="en-GB"/>
            </a:p>
          </p:txBody>
        </p:sp>
      </p:grpSp>
      <p:grpSp>
        <p:nvGrpSpPr>
          <p:cNvPr id="33" name="Group 32">
            <a:extLst>
              <a:ext uri="{FF2B5EF4-FFF2-40B4-BE49-F238E27FC236}">
                <a16:creationId xmlns:a16="http://schemas.microsoft.com/office/drawing/2014/main" id="{425DB22F-D973-49C4-AD32-DE6C6F3A5F6D}"/>
              </a:ext>
            </a:extLst>
          </p:cNvPr>
          <p:cNvGrpSpPr/>
          <p:nvPr/>
        </p:nvGrpSpPr>
        <p:grpSpPr>
          <a:xfrm>
            <a:off x="3229746" y="2690341"/>
            <a:ext cx="1907301" cy="1907301"/>
            <a:chOff x="2464567" y="2769197"/>
            <a:chExt cx="1512047" cy="1512047"/>
          </a:xfrm>
        </p:grpSpPr>
        <p:cxnSp>
          <p:nvCxnSpPr>
            <p:cNvPr id="14" name="Straight Connector 13">
              <a:extLst>
                <a:ext uri="{FF2B5EF4-FFF2-40B4-BE49-F238E27FC236}">
                  <a16:creationId xmlns:a16="http://schemas.microsoft.com/office/drawing/2014/main" id="{1DB6339B-BAEE-4A0E-A2AA-3F4102BDB088}"/>
                </a:ext>
              </a:extLst>
            </p:cNvPr>
            <p:cNvCxnSpPr>
              <a:cxnSpLocks/>
            </p:cNvCxnSpPr>
            <p:nvPr/>
          </p:nvCxnSpPr>
          <p:spPr>
            <a:xfrm>
              <a:off x="3220591" y="2906954"/>
              <a:ext cx="0" cy="605117"/>
            </a:xfrm>
            <a:prstGeom prst="line">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A7980FB-274C-479F-9208-9EA83C2E2F4C}"/>
                </a:ext>
              </a:extLst>
            </p:cNvPr>
            <p:cNvSpPr/>
            <p:nvPr/>
          </p:nvSpPr>
          <p:spPr>
            <a:xfrm>
              <a:off x="2464567" y="2769197"/>
              <a:ext cx="1512047" cy="15120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grpSp>
        <p:nvGrpSpPr>
          <p:cNvPr id="35" name="Group 34">
            <a:extLst>
              <a:ext uri="{FF2B5EF4-FFF2-40B4-BE49-F238E27FC236}">
                <a16:creationId xmlns:a16="http://schemas.microsoft.com/office/drawing/2014/main" id="{A2E897E0-76B5-4431-9FB8-73222D49392F}"/>
              </a:ext>
            </a:extLst>
          </p:cNvPr>
          <p:cNvGrpSpPr/>
          <p:nvPr/>
        </p:nvGrpSpPr>
        <p:grpSpPr>
          <a:xfrm>
            <a:off x="3198581" y="2644796"/>
            <a:ext cx="1988907" cy="1988907"/>
            <a:chOff x="2440790" y="2727362"/>
            <a:chExt cx="1576742" cy="1576742"/>
          </a:xfrm>
        </p:grpSpPr>
        <p:cxnSp>
          <p:nvCxnSpPr>
            <p:cNvPr id="16" name="Straight Connector 15">
              <a:extLst>
                <a:ext uri="{FF2B5EF4-FFF2-40B4-BE49-F238E27FC236}">
                  <a16:creationId xmlns:a16="http://schemas.microsoft.com/office/drawing/2014/main" id="{8990891A-6927-42EA-95A9-B0611BC69799}"/>
                </a:ext>
              </a:extLst>
            </p:cNvPr>
            <p:cNvCxnSpPr>
              <a:cxnSpLocks/>
            </p:cNvCxnSpPr>
            <p:nvPr/>
          </p:nvCxnSpPr>
          <p:spPr>
            <a:xfrm flipH="1">
              <a:off x="3220591" y="3512071"/>
              <a:ext cx="383477" cy="0"/>
            </a:xfrm>
            <a:prstGeom prst="line">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7465474-B599-4B2C-B7F1-03AE9E1D3AE5}"/>
                </a:ext>
              </a:extLst>
            </p:cNvPr>
            <p:cNvSpPr/>
            <p:nvPr/>
          </p:nvSpPr>
          <p:spPr>
            <a:xfrm>
              <a:off x="2440790" y="2727362"/>
              <a:ext cx="1576742" cy="15767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2" name="TextBox 1">
            <a:extLst>
              <a:ext uri="{FF2B5EF4-FFF2-40B4-BE49-F238E27FC236}">
                <a16:creationId xmlns:a16="http://schemas.microsoft.com/office/drawing/2014/main" id="{9CD6EFE0-63DC-4822-8CA2-C3CD831FFAF1}"/>
              </a:ext>
            </a:extLst>
          </p:cNvPr>
          <p:cNvSpPr txBox="1"/>
          <p:nvPr/>
        </p:nvSpPr>
        <p:spPr>
          <a:xfrm>
            <a:off x="6265333" y="3025423"/>
            <a:ext cx="4334934" cy="1200329"/>
          </a:xfrm>
          <a:prstGeom prst="rect">
            <a:avLst/>
          </a:prstGeom>
          <a:noFill/>
        </p:spPr>
        <p:txBody>
          <a:bodyPr rtlCol="0" wrap="square">
            <a:spAutoFit/>
          </a:bodyPr>
          <a:lstStyle/>
          <a:p txid="76b9cfe2bdc8ca4c4971915a9b9446ca">
            <a:pPr algn="l">
              <a:buClr>
                <a:srgbClr val="008CCF"/>
              </a:buClr>
            </a:pPr>
            <a:r>
              <a:rPr b="0" dirty="0" i="0" lang="en-US" strike="noStrike" sz="2400" u="none">
                <a:solidFill>
                  <a:srgbClr val="000000"/>
                </a:solidFill>
                <a:effectLst/>
              </a:rPr>
              <a:t>Comment DHIS2 peut-il vous aider à vérifier si vos données sont saisies en temps voulu ?</a:t>
            </a:r>
            <a:endParaRPr dirty="0" lang="es-ES" sz="2400"/>
          </a:p>
        </p:txBody>
      </p:sp>
    </p:spTree>
    <p:custDataLst>
      <p:tags r:id="rId1"/>
    </p:custDataLst>
    <p:extLst>
      <p:ext uri="{BB962C8B-B14F-4D97-AF65-F5344CB8AC3E}">
        <p14:creationId xmlns:p14="http://schemas.microsoft.com/office/powerpoint/2010/main" val="1126342584"/>
      </p:ext>
    </p:extLst>
  </p:cSld>
  <p:clrMapOvr>
    <a:masterClrMapping/>
  </p:clrMapOvr>
  <mc:AlternateContent xmlns:mc="http://schemas.openxmlformats.org/markup-compatibility/2006" xmlns:p159="http://schemas.microsoft.com/office/powerpoint/2015/09/main">
    <mc:Choice Requires="p159">
      <p:transition advTm="7115" spd="slow">
        <p159:morph option="byObject"/>
      </p:transition>
    </mc:Choice>
    <mc:Fallback xmlns="">
      <p:transition advTm="7115"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2" presetSubtype="2">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1+#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1CCC-6058-4545-BD0C-49E434453909}"/>
              </a:ext>
            </a:extLst>
          </p:cNvPr>
          <p:cNvSpPr>
            <a:spLocks noGrp="1"/>
          </p:cNvSpPr>
          <p:nvPr>
            <p:ph type="title"/>
          </p:nvPr>
        </p:nvSpPr>
        <p:spPr/>
        <p:txBody>
          <a:bodyPr/>
          <a:lstStyle/>
          <a:p txid="aefe26b098b93154f9a6f4783ecb20ac">
            <a:r>
              <a:rPr lang="en-US"/>
              <a:t>Dans cette vidéo, vous allez voir…</a:t>
            </a:r>
          </a:p>
        </p:txBody>
      </p:sp>
      <p:sp>
        <p:nvSpPr>
          <p:cNvPr id="4" name="Rectangle: Rounded Corners 3">
            <a:extLst>
              <a:ext uri="{FF2B5EF4-FFF2-40B4-BE49-F238E27FC236}">
                <a16:creationId xmlns:a16="http://schemas.microsoft.com/office/drawing/2014/main" id="{06ABA7B7-8809-4065-885A-7C6A63E4EDB3}"/>
              </a:ext>
            </a:extLst>
          </p:cNvPr>
          <p:cNvSpPr/>
          <p:nvPr/>
        </p:nvSpPr>
        <p:spPr>
          <a:xfrm>
            <a:off x="2348089" y="1545771"/>
            <a:ext cx="27679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1c925efcaff2b838865bfedc02d66">
            <a:pPr algn="ctr"/>
            <a:r>
              <a:rPr lang="en-US" sz="2200"/>
              <a:t>Résumé du Taux de Déclaration</a:t>
            </a:r>
          </a:p>
        </p:txBody>
      </p:sp>
      <p:sp>
        <p:nvSpPr>
          <p:cNvPr id="5" name="TextBox 4">
            <a:extLst>
              <a:ext uri="{FF2B5EF4-FFF2-40B4-BE49-F238E27FC236}">
                <a16:creationId xmlns:a16="http://schemas.microsoft.com/office/drawing/2014/main" id="{4200AD16-01D2-48FA-B592-6C20FE3FE732}"/>
              </a:ext>
            </a:extLst>
          </p:cNvPr>
          <p:cNvSpPr txBox="1"/>
          <p:nvPr/>
        </p:nvSpPr>
        <p:spPr>
          <a:xfrm>
            <a:off x="6265333" y="3025423"/>
            <a:ext cx="4334934" cy="830997"/>
          </a:xfrm>
          <a:prstGeom prst="rect">
            <a:avLst/>
          </a:prstGeom>
          <a:noFill/>
        </p:spPr>
        <p:txBody>
          <a:bodyPr rtlCol="0" wrap="square">
            <a:spAutoFit/>
          </a:bodyPr>
          <a:lstStyle/>
          <a:p txid="c5ec956d5df9422bfbfcb06fcabfc50c">
            <a:pPr algn="l">
              <a:buClr>
                <a:srgbClr val="008CCF"/>
              </a:buClr>
            </a:pPr>
            <a:r>
              <a:rPr b="0" i="0" lang="en-US" strike="noStrike" sz="2400" u="none">
                <a:solidFill>
                  <a:srgbClr val="000000"/>
                </a:solidFill>
                <a:effectLst/>
              </a:rPr>
              <a:t>Comment utiliser l'outil de Résumé des Taux de Déclaration</a:t>
            </a:r>
            <a:endParaRPr lang="en-US" sz="2400"/>
          </a:p>
        </p:txBody>
      </p:sp>
      <p:grpSp>
        <p:nvGrpSpPr>
          <p:cNvPr id="39" name="Group 38">
            <a:extLst>
              <a:ext uri="{FF2B5EF4-FFF2-40B4-BE49-F238E27FC236}">
                <a16:creationId xmlns:a16="http://schemas.microsoft.com/office/drawing/2014/main" id="{DE441182-DFFD-4074-8D40-9D7A90AF4A67}"/>
              </a:ext>
            </a:extLst>
          </p:cNvPr>
          <p:cNvGrpSpPr/>
          <p:nvPr/>
        </p:nvGrpSpPr>
        <p:grpSpPr>
          <a:xfrm>
            <a:off x="2733153" y="2496043"/>
            <a:ext cx="1997858" cy="2720753"/>
            <a:chOff x="5080277" y="2194281"/>
            <a:chExt cx="1997858" cy="2720753"/>
          </a:xfrm>
        </p:grpSpPr>
        <p:sp>
          <p:nvSpPr>
            <p:cNvPr id="40" name="Freeform: Shape 39">
              <a:extLst>
                <a:ext uri="{FF2B5EF4-FFF2-40B4-BE49-F238E27FC236}">
                  <a16:creationId xmlns:a16="http://schemas.microsoft.com/office/drawing/2014/main" id="{E571CD2E-77AE-4DEB-BA43-987D0E10738D}"/>
                </a:ext>
              </a:extLst>
            </p:cNvPr>
            <p:cNvSpPr/>
            <p:nvPr/>
          </p:nvSpPr>
          <p:spPr>
            <a:xfrm>
              <a:off x="5080277" y="2194281"/>
              <a:ext cx="1997857" cy="2720753"/>
            </a:xfrm>
            <a:custGeom>
              <a:avLst/>
              <a:gdLst>
                <a:gd fmla="*/ 1265895 w 1492066" name="connsiteX0"/>
                <a:gd fmla="*/ 190823 h 2031949" name="connsiteY0"/>
                <a:gd fmla="*/ 1265895 w 1492066" name="connsiteX1"/>
                <a:gd fmla="*/ 0 h 2031949" name="connsiteY1"/>
                <a:gd fmla="*/ 29549 w 1492066" name="connsiteX2"/>
                <a:gd fmla="*/ 0 h 2031949" name="connsiteY2"/>
                <a:gd fmla="*/ 0 w 1492066" name="connsiteX3"/>
                <a:gd fmla="*/ 29549 h 2031949" name="connsiteY3"/>
                <a:gd fmla="*/ 0 w 1492066" name="connsiteX4"/>
                <a:gd fmla="*/ 2002401 h 2031949" name="connsiteY4"/>
                <a:gd fmla="*/ 29549 w 1492066" name="connsiteX5"/>
                <a:gd fmla="*/ 2031950 h 2031949" name="connsiteY5"/>
                <a:gd fmla="*/ 1462518 w 1492066" name="connsiteX6"/>
                <a:gd fmla="*/ 2031950 h 2031949" name="connsiteY6"/>
                <a:gd fmla="*/ 1492067 w 1492066" name="connsiteX7"/>
                <a:gd fmla="*/ 2002401 h 2031949" name="connsiteY7"/>
                <a:gd fmla="*/ 1492067 w 1492066" name="connsiteX8"/>
                <a:gd fmla="*/ 221200 h 2031949" name="connsiteY8"/>
                <a:gd fmla="*/ 1296272 w 1492066" name="connsiteX9"/>
                <a:gd fmla="*/ 221200 h 2031949" name="connsiteY9"/>
                <a:gd fmla="*/ 1265895 w 1492066" name="connsiteX10"/>
                <a:gd fmla="*/ 190823 h 20319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31949" w="1492066">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cap="flat" w="2760">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9A7A66AD-0101-46FB-8E0C-25330E945275}"/>
                </a:ext>
              </a:extLst>
            </p:cNvPr>
            <p:cNvSpPr/>
            <p:nvPr/>
          </p:nvSpPr>
          <p:spPr>
            <a:xfrm>
              <a:off x="6775295" y="2194651"/>
              <a:ext cx="302840" cy="295814"/>
            </a:xfrm>
            <a:custGeom>
              <a:avLst/>
              <a:gdLst>
                <a:gd fmla="*/ 0 w 226171" name="connsiteX0"/>
                <a:gd fmla="*/ 189442 h 220924" name="connsiteY0"/>
                <a:gd fmla="*/ 31482 w 226171" name="connsiteX1"/>
                <a:gd fmla="*/ 220924 h 220924" name="connsiteY1"/>
                <a:gd fmla="*/ 226171 w 226171" name="connsiteX2"/>
                <a:gd fmla="*/ 220924 h 220924" name="connsiteY2"/>
                <a:gd fmla="*/ 276 w 226171" name="connsiteX3"/>
                <a:gd fmla="*/ 0 h 220924" name="connsiteY3"/>
                <a:gd fmla="*/ 276 w 226171" name="connsiteX4"/>
                <a:gd fmla="*/ 189442 h 2209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924" w="226171">
                  <a:moveTo>
                    <a:pt x="0" y="189442"/>
                  </a:moveTo>
                  <a:cubicBezTo>
                    <a:pt x="0" y="206840"/>
                    <a:pt x="14084" y="220924"/>
                    <a:pt x="31482" y="220924"/>
                  </a:cubicBezTo>
                  <a:lnTo>
                    <a:pt x="226171" y="220924"/>
                  </a:lnTo>
                  <a:lnTo>
                    <a:pt x="276" y="0"/>
                  </a:lnTo>
                  <a:lnTo>
                    <a:pt x="276" y="189442"/>
                  </a:lnTo>
                  <a:close/>
                </a:path>
              </a:pathLst>
            </a:custGeom>
            <a:solidFill>
              <a:srgbClr val="FF8F02"/>
            </a:solidFill>
            <a:ln cap="flat" w="2760">
              <a:noFill/>
              <a:prstDash val="solid"/>
              <a:miter/>
            </a:ln>
          </p:spPr>
          <p:txBody>
            <a:bodyPr anchor="ctr" rtlCol="0"/>
            <a:lstStyle/>
            <a:p>
              <a:endParaRPr lang="en-US"/>
            </a:p>
          </p:txBody>
        </p:sp>
        <p:grpSp>
          <p:nvGrpSpPr>
            <p:cNvPr id="42" name="Group 41">
              <a:extLst>
                <a:ext uri="{FF2B5EF4-FFF2-40B4-BE49-F238E27FC236}">
                  <a16:creationId xmlns:a16="http://schemas.microsoft.com/office/drawing/2014/main" id="{99A4B49C-6B17-419D-BA03-BEABABC7F1BF}"/>
                </a:ext>
              </a:extLst>
            </p:cNvPr>
            <p:cNvGrpSpPr/>
            <p:nvPr/>
          </p:nvGrpSpPr>
          <p:grpSpPr>
            <a:xfrm>
              <a:off x="5303921" y="2570483"/>
              <a:ext cx="581954" cy="848362"/>
              <a:chOff x="5830710" y="4312559"/>
              <a:chExt cx="548370" cy="799403"/>
            </a:xfrm>
          </p:grpSpPr>
          <p:sp>
            <p:nvSpPr>
              <p:cNvPr id="55" name="Freeform: Shape 54">
                <a:extLst>
                  <a:ext uri="{FF2B5EF4-FFF2-40B4-BE49-F238E27FC236}">
                    <a16:creationId xmlns:a16="http://schemas.microsoft.com/office/drawing/2014/main" id="{8F631EFE-1E8A-4C41-8D50-C92F965A5B94}"/>
                  </a:ext>
                </a:extLst>
              </p:cNvPr>
              <p:cNvSpPr/>
              <p:nvPr/>
            </p:nvSpPr>
            <p:spPr>
              <a:xfrm>
                <a:off x="5974240" y="4407292"/>
                <a:ext cx="266005" cy="265939"/>
              </a:xfrm>
              <a:custGeom>
                <a:avLst/>
                <a:gdLst>
                  <a:gd fmla="*/ 132798 w 266005" name="connsiteX0"/>
                  <a:gd fmla="*/ -185 h 265939" name="connsiteY0"/>
                  <a:gd fmla="*/ -294 w 266005" name="connsiteX1"/>
                  <a:gd fmla="*/ 132661 h 265939" name="connsiteY1"/>
                  <a:gd fmla="*/ 132552 w 266005" name="connsiteX2"/>
                  <a:gd fmla="*/ 265754 h 265939" name="connsiteY2"/>
                  <a:gd fmla="*/ 193359 w 266005" name="connsiteX3"/>
                  <a:gd fmla="*/ 251099 h 265939" name="connsiteY3"/>
                  <a:gd fmla="*/ 265711 w 266005" name="connsiteX4"/>
                  <a:gd fmla="*/ 130867 h 265939" name="connsiteY4"/>
                  <a:gd fmla="*/ 132798 w 266005" name="connsiteX5"/>
                  <a:gd fmla="*/ -185 h 26593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5939" w="266005">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cap="flat" w="1131">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A6F00A9-A447-45A7-99B9-44E8ED9487F4}"/>
                  </a:ext>
                </a:extLst>
              </p:cNvPr>
              <p:cNvSpPr/>
              <p:nvPr/>
            </p:nvSpPr>
            <p:spPr>
              <a:xfrm>
                <a:off x="5830710" y="4885526"/>
                <a:ext cx="548370" cy="226436"/>
              </a:xfrm>
              <a:custGeom>
                <a:avLst/>
                <a:gdLst>
                  <a:gd fmla="*/ 272424 w 548370" name="connsiteX0"/>
                  <a:gd fmla="*/ 112959 h 226436" name="connsiteY0"/>
                  <a:gd fmla="*/ 263191 w 548370" name="connsiteX1"/>
                  <a:gd fmla="*/ 102687 h 226436" name="connsiteY1"/>
                  <a:gd fmla="*/ 180601 w 548370" name="connsiteX2"/>
                  <a:gd fmla="*/ 203 h 226436" name="connsiteY2"/>
                  <a:gd fmla="*/ 78083 w 548370" name="connsiteX3"/>
                  <a:gd fmla="*/ 28669 h 226436" name="connsiteY3"/>
                  <a:gd fmla="*/ -294 w 548370" name="connsiteX4"/>
                  <a:gd fmla="*/ 109763 h 226436" name="connsiteY4"/>
                  <a:gd fmla="*/ 78083 w 548370" name="connsiteX5"/>
                  <a:gd fmla="*/ 190800 h 226436" name="connsiteY5"/>
                  <a:gd fmla="*/ 273897 w 548370" name="connsiteX6"/>
                  <a:gd fmla="*/ 226251 h 226436" name="connsiteY6"/>
                  <a:gd fmla="*/ 469698 w 548370" name="connsiteX7"/>
                  <a:gd fmla="*/ 190800 h 226436" name="connsiteY7"/>
                  <a:gd fmla="*/ 548076 w 548370" name="connsiteX8"/>
                  <a:gd fmla="*/ 109763 h 226436" name="connsiteY8"/>
                  <a:gd fmla="*/ 469698 w 548370" name="connsiteX9"/>
                  <a:gd fmla="*/ 28669 h 226436" name="connsiteY9"/>
                  <a:gd fmla="*/ 364544 w 548370" name="connsiteX10"/>
                  <a:gd fmla="*/ -185 h 226436" name="connsiteY10"/>
                  <a:gd fmla="*/ 281669 w 548370" name="connsiteX11"/>
                  <a:gd fmla="*/ 102687 h 22643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6436" w="548370">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cap="flat" w="1131">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926B7A63-A594-4571-B2D7-BB3C2EDB8E84}"/>
                  </a:ext>
                </a:extLst>
              </p:cNvPr>
              <p:cNvSpPr/>
              <p:nvPr/>
            </p:nvSpPr>
            <p:spPr>
              <a:xfrm>
                <a:off x="5877883" y="4312559"/>
                <a:ext cx="451103" cy="648674"/>
              </a:xfrm>
              <a:custGeom>
                <a:avLst/>
                <a:gdLst>
                  <a:gd fmla="*/ 225251 w 451103" name="connsiteX0"/>
                  <a:gd fmla="*/ -185 h 648674" name="connsiteY0"/>
                  <a:gd fmla="*/ -294 w 451103" name="connsiteX1"/>
                  <a:gd fmla="*/ 225372 h 648674" name="connsiteY1"/>
                  <a:gd fmla="*/ 116570 w 451103" name="connsiteX2"/>
                  <a:gd fmla="*/ 506343 h 648674" name="connsiteY2"/>
                  <a:gd fmla="*/ 153026 w 451103" name="connsiteX3"/>
                  <a:gd fmla="*/ 557853 h 648674" name="connsiteY3"/>
                  <a:gd fmla="*/ 157386 w 451103" name="connsiteX4"/>
                  <a:gd fmla="*/ 563720 h 648674" name="connsiteY4"/>
                  <a:gd fmla="*/ 161780 w 451103" name="connsiteX5"/>
                  <a:gd fmla="*/ 569575 h 648674" name="connsiteY5"/>
                  <a:gd fmla="*/ 225251 w 451103" name="connsiteX6"/>
                  <a:gd fmla="*/ 648490 h 648674" name="connsiteY6"/>
                  <a:gd fmla="*/ 288940 w 451103" name="connsiteX7"/>
                  <a:gd fmla="*/ 569290 h 648674" name="connsiteY7"/>
                  <a:gd fmla="*/ 293345 w 451103" name="connsiteX8"/>
                  <a:gd fmla="*/ 563435 h 648674" name="connsiteY8"/>
                  <a:gd fmla="*/ 297717 w 451103" name="connsiteX9"/>
                  <a:gd fmla="*/ 557545 h 648674" name="connsiteY9"/>
                  <a:gd fmla="*/ 334115 w 451103" name="connsiteX10"/>
                  <a:gd fmla="*/ 506092 h 648674" name="connsiteY10"/>
                  <a:gd fmla="*/ 450809 w 451103" name="connsiteX11"/>
                  <a:gd fmla="*/ 225372 h 648674" name="connsiteY11"/>
                  <a:gd fmla="*/ 225251 w 451103" name="connsiteX12"/>
                  <a:gd fmla="*/ -185 h 648674" name="connsiteY12"/>
                  <a:gd fmla="*/ 229029 w 451103" name="connsiteX13"/>
                  <a:gd fmla="*/ 342374 h 648674" name="connsiteY13"/>
                  <a:gd fmla="*/ 114310 w 451103" name="connsiteX14"/>
                  <a:gd fmla="*/ 227655 h 648674" name="connsiteY14"/>
                  <a:gd fmla="*/ 229029 w 451103" name="connsiteX15"/>
                  <a:gd fmla="*/ 112936 h 648674" name="connsiteY15"/>
                  <a:gd fmla="*/ 343748 w 451103" name="connsiteX16"/>
                  <a:gd fmla="*/ 227632 h 648674" name="connsiteY16"/>
                  <a:gd fmla="*/ 229029 w 451103" name="connsiteX17"/>
                  <a:gd fmla="*/ 342340 h 648674"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648674" w="451103">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cap="flat" w="1131">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BD54D901-75C9-4EF7-8222-3E40DDF0E31F}"/>
                  </a:ext>
                </a:extLst>
              </p:cNvPr>
              <p:cNvSpPr/>
              <p:nvPr/>
            </p:nvSpPr>
            <p:spPr>
              <a:xfrm>
                <a:off x="6149883" y="4539064"/>
                <a:ext cx="51019" cy="84666"/>
              </a:xfrm>
              <a:custGeom>
                <a:avLst/>
                <a:gdLst>
                  <a:gd fmla="*/ -294 w 51019" name="connsiteX0"/>
                  <a:gd fmla="*/ 84482 h 84666" name="connsiteY0"/>
                  <a:gd fmla="*/ 50725 w 51019" name="connsiteX1"/>
                  <a:gd fmla="*/ 1162 h 84666" name="connsiteY1"/>
                  <a:gd fmla="*/ 50725 w 51019" name="connsiteX2"/>
                  <a:gd fmla="*/ -185 h 84666" name="connsiteY2"/>
                  <a:gd fmla="*/ -294 w 51019" name="connsiteX3"/>
                  <a:gd fmla="*/ 84482 h 84666" name="connsiteY3"/>
                </a:gdLst>
                <a:ahLst/>
                <a:cxnLst>
                  <a:cxn ang="0">
                    <a:pos x="connsiteX0" y="connsiteY0"/>
                  </a:cxn>
                  <a:cxn ang="0">
                    <a:pos x="connsiteX1" y="connsiteY1"/>
                  </a:cxn>
                  <a:cxn ang="0">
                    <a:pos x="connsiteX2" y="connsiteY2"/>
                  </a:cxn>
                  <a:cxn ang="0">
                    <a:pos x="connsiteX3" y="connsiteY3"/>
                  </a:cxn>
                </a:cxnLst>
                <a:rect b="b" l="l" r="r" t="t"/>
                <a:pathLst>
                  <a:path h="84666" w="51019">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cap="flat" w="1131">
                <a:noFill/>
                <a:prstDash val="solid"/>
                <a:miter/>
              </a:ln>
            </p:spPr>
            <p:txBody>
              <a:bodyPr anchor="ctr" rtlCol="0"/>
              <a:lstStyle/>
              <a:p>
                <a:endParaRPr lang="en-US"/>
              </a:p>
            </p:txBody>
          </p:sp>
          <p:sp>
            <p:nvSpPr>
              <p:cNvPr id="59" name="Freeform: Shape 58">
                <a:extLst>
                  <a:ext uri="{FF2B5EF4-FFF2-40B4-BE49-F238E27FC236}">
                    <a16:creationId xmlns:a16="http://schemas.microsoft.com/office/drawing/2014/main" id="{2F9898F6-E091-4756-BCF7-5705A3C4335F}"/>
                  </a:ext>
                </a:extLst>
              </p:cNvPr>
              <p:cNvSpPr/>
              <p:nvPr/>
            </p:nvSpPr>
            <p:spPr>
              <a:xfrm>
                <a:off x="6013400" y="4446681"/>
                <a:ext cx="187467" cy="187390"/>
              </a:xfrm>
              <a:custGeom>
                <a:avLst/>
                <a:gdLst>
                  <a:gd fmla="*/ 93512 w 187467" name="connsiteX0"/>
                  <a:gd fmla="*/ -185 h 187390" name="connsiteY0"/>
                  <a:gd fmla="*/ -294 w 187467" name="connsiteX1"/>
                  <a:gd fmla="*/ 93398 h 187390" name="connsiteY1"/>
                  <a:gd fmla="*/ 93288 w 187467" name="connsiteX2"/>
                  <a:gd fmla="*/ 187205 h 187390" name="connsiteY2"/>
                  <a:gd fmla="*/ 136188 w 187467" name="connsiteX3"/>
                  <a:gd fmla="*/ 176864 h 187390" name="connsiteY3"/>
                  <a:gd fmla="*/ 187173 w 187467" name="connsiteX4"/>
                  <a:gd fmla="*/ 92163 h 187390" name="connsiteY4"/>
                  <a:gd fmla="*/ 93512 w 187467" name="connsiteX5"/>
                  <a:gd fmla="*/ -185 h 1873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7390" w="187467">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cap="flat" w="1131">
                <a:noFill/>
                <a:prstDash val="solid"/>
                <a:miter/>
              </a:ln>
            </p:spPr>
            <p:txBody>
              <a:bodyPr anchor="ctr" rtlCol="0"/>
              <a:lstStyle/>
              <a:p>
                <a:endParaRPr lang="en-US"/>
              </a:p>
            </p:txBody>
          </p:sp>
        </p:grpSp>
        <p:pic>
          <p:nvPicPr>
            <p:cNvPr id="43" name="Graphic 42">
              <a:extLst>
                <a:ext uri="{FF2B5EF4-FFF2-40B4-BE49-F238E27FC236}">
                  <a16:creationId xmlns:a16="http://schemas.microsoft.com/office/drawing/2014/main" id="{73359964-D7F2-4E49-B100-CB0F51201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44" name="Graphic 43">
              <a:extLst>
                <a:ext uri="{FF2B5EF4-FFF2-40B4-BE49-F238E27FC236}">
                  <a16:creationId xmlns:a16="http://schemas.microsoft.com/office/drawing/2014/main" id="{A974BF73-E860-4D0D-AC13-AE393B470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45" name="Graphic 44">
              <a:extLst>
                <a:ext uri="{FF2B5EF4-FFF2-40B4-BE49-F238E27FC236}">
                  <a16:creationId xmlns:a16="http://schemas.microsoft.com/office/drawing/2014/main" id="{97224E5D-333C-42CD-A738-E12A553279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46" name="Graphic 45">
              <a:extLst>
                <a:ext uri="{FF2B5EF4-FFF2-40B4-BE49-F238E27FC236}">
                  <a16:creationId xmlns:a16="http://schemas.microsoft.com/office/drawing/2014/main" id="{94B5A7B4-44B0-492C-AE1E-8E1B3489DF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47" name="Rectangle: Rounded Corners 46">
              <a:extLst>
                <a:ext uri="{FF2B5EF4-FFF2-40B4-BE49-F238E27FC236}">
                  <a16:creationId xmlns:a16="http://schemas.microsoft.com/office/drawing/2014/main" id="{0249C005-4A4D-49F3-BEB7-78E0FCAF31A8}"/>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48" name="Rectangle: Rounded Corners 47">
              <a:extLst>
                <a:ext uri="{FF2B5EF4-FFF2-40B4-BE49-F238E27FC236}">
                  <a16:creationId xmlns:a16="http://schemas.microsoft.com/office/drawing/2014/main" id="{5588E49A-A66A-49F1-8A6C-699C48873609}"/>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49" name="Group 48">
              <a:extLst>
                <a:ext uri="{FF2B5EF4-FFF2-40B4-BE49-F238E27FC236}">
                  <a16:creationId xmlns:a16="http://schemas.microsoft.com/office/drawing/2014/main" id="{386C4506-455F-498D-8DA5-7D15CA6D68D2}"/>
                </a:ext>
              </a:extLst>
            </p:cNvPr>
            <p:cNvGrpSpPr/>
            <p:nvPr/>
          </p:nvGrpSpPr>
          <p:grpSpPr>
            <a:xfrm>
              <a:off x="5689913" y="3638224"/>
              <a:ext cx="868845" cy="1012328"/>
              <a:chOff x="7422738" y="3683763"/>
              <a:chExt cx="686766" cy="800180"/>
            </a:xfrm>
          </p:grpSpPr>
          <p:sp>
            <p:nvSpPr>
              <p:cNvPr id="51" name="Freeform: Shape 50">
                <a:extLst>
                  <a:ext uri="{FF2B5EF4-FFF2-40B4-BE49-F238E27FC236}">
                    <a16:creationId xmlns:a16="http://schemas.microsoft.com/office/drawing/2014/main" id="{E5BA680B-0186-468B-8318-2797A45B6CD0}"/>
                  </a:ext>
                </a:extLst>
              </p:cNvPr>
              <p:cNvSpPr/>
              <p:nvPr/>
            </p:nvSpPr>
            <p:spPr>
              <a:xfrm>
                <a:off x="7422797" y="3683763"/>
                <a:ext cx="686707" cy="149939"/>
              </a:xfrm>
              <a:custGeom>
                <a:avLst/>
                <a:gdLst>
                  <a:gd fmla="*/ 343096 w 686707" name="connsiteX0"/>
                  <a:gd fmla="*/ -197 h 149939" name="connsiteY0"/>
                  <a:gd fmla="*/ -246 w 686707" name="connsiteX1"/>
                  <a:gd fmla="*/ 74767 h 149939" name="connsiteY1"/>
                  <a:gd fmla="*/ -246 w 686707" name="connsiteX2"/>
                  <a:gd fmla="*/ 74767 h 149939" name="connsiteY2"/>
                  <a:gd fmla="*/ 343154 w 686707" name="connsiteX3"/>
                  <a:gd fmla="*/ 149742 h 149939" name="connsiteY3"/>
                  <a:gd fmla="*/ 343154 w 686707" name="connsiteX4"/>
                  <a:gd fmla="*/ 149742 h 149939" name="connsiteY4"/>
                  <a:gd fmla="*/ 686462 w 686707" name="connsiteX5"/>
                  <a:gd fmla="*/ 74767 h 149939" name="connsiteY5"/>
                  <a:gd fmla="*/ 343096 w 686707" name="connsiteX6"/>
                  <a:gd fmla="*/ -197 h 14993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49939" w="686707">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cap="flat" w="1166">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2F918D1B-53E1-436A-BED8-EDFE36C90F97}"/>
                  </a:ext>
                </a:extLst>
              </p:cNvPr>
              <p:cNvSpPr/>
              <p:nvPr/>
            </p:nvSpPr>
            <p:spPr>
              <a:xfrm>
                <a:off x="7422738" y="3787203"/>
                <a:ext cx="686765" cy="263203"/>
              </a:xfrm>
              <a:custGeom>
                <a:avLst/>
                <a:gdLst>
                  <a:gd fmla="*/ 685387 w 686765" name="connsiteX0"/>
                  <a:gd fmla="*/ -197 h 263203" name="connsiteY0"/>
                  <a:gd fmla="*/ 343154 w 686765" name="connsiteX1"/>
                  <a:gd fmla="*/ 74556 h 263203" name="connsiteY1"/>
                  <a:gd fmla="*/ 922 w 686765" name="connsiteX2"/>
                  <a:gd fmla="*/ 725 h 263203" name="connsiteY2"/>
                  <a:gd fmla="*/ -246 w 686765" name="connsiteX3"/>
                  <a:gd fmla="*/ 182938 h 263203" name="connsiteY3"/>
                  <a:gd fmla="*/ -246 w 686765" name="connsiteX4"/>
                  <a:gd fmla="*/ 182938 h 263203" name="connsiteY4"/>
                  <a:gd fmla="*/ 343154 w 686765" name="connsiteX5"/>
                  <a:gd fmla="*/ 263006 h 263203" name="connsiteY5"/>
                  <a:gd fmla="*/ 685235 w 686765" name="connsiteX6"/>
                  <a:gd fmla="*/ 188696 h 263203" name="connsiteY6"/>
                  <a:gd fmla="*/ 685352 w 686765" name="connsiteX7"/>
                  <a:gd fmla="*/ 188696 h 263203" name="connsiteY7"/>
                  <a:gd fmla="*/ 685352 w 686765" name="connsiteX8"/>
                  <a:gd fmla="*/ 188229 h 263203" name="connsiteY8"/>
                  <a:gd fmla="*/ 686520 w 686765" name="connsiteX9"/>
                  <a:gd fmla="*/ 182938 h 263203" name="connsiteY9"/>
                  <a:gd fmla="*/ 685387 w 686765" name="connsiteX10"/>
                  <a:gd fmla="*/ -197 h 26320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03" w="686765">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cap="flat" w="1166">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04154A2B-38C0-4BB5-8218-6B5579C78606}"/>
                  </a:ext>
                </a:extLst>
              </p:cNvPr>
              <p:cNvSpPr/>
              <p:nvPr/>
            </p:nvSpPr>
            <p:spPr>
              <a:xfrm>
                <a:off x="7422738" y="4003908"/>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404 h 263273" name="connsiteY8"/>
                  <a:gd fmla="*/ 686520 w 686765" name="connsiteX9"/>
                  <a:gd fmla="*/ 183113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cap="flat" w="1166">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E5C32153-79A1-483C-AF26-DDA99990388B}"/>
                  </a:ext>
                </a:extLst>
              </p:cNvPr>
              <p:cNvSpPr/>
              <p:nvPr/>
            </p:nvSpPr>
            <p:spPr>
              <a:xfrm>
                <a:off x="7422738" y="4220670"/>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287 h 263273" name="connsiteY8"/>
                  <a:gd fmla="*/ 686520 w 686765" name="connsiteX9"/>
                  <a:gd fmla="*/ 182996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cap="flat" w="1166">
                <a:noFill/>
                <a:prstDash val="solid"/>
                <a:miter/>
              </a:ln>
            </p:spPr>
            <p:txBody>
              <a:bodyPr anchor="ctr" rtlCol="0"/>
              <a:lstStyle/>
              <a:p>
                <a:endParaRPr lang="en-US"/>
              </a:p>
            </p:txBody>
          </p:sp>
        </p:grpSp>
        <p:sp>
          <p:nvSpPr>
            <p:cNvPr id="50" name="Rectangle: Rounded Corners 49">
              <a:extLst>
                <a:ext uri="{FF2B5EF4-FFF2-40B4-BE49-F238E27FC236}">
                  <a16:creationId xmlns:a16="http://schemas.microsoft.com/office/drawing/2014/main" id="{CD1A9EF9-95C5-4C2F-BCC6-8E620A8944AA}"/>
                </a:ext>
              </a:extLst>
            </p:cNvPr>
            <p:cNvSpPr/>
            <p:nvPr/>
          </p:nvSpPr>
          <p:spPr>
            <a:xfrm>
              <a:off x="6055859" y="2600523"/>
              <a:ext cx="848957" cy="776673"/>
            </a:xfrm>
            <a:prstGeom prst="roundRect">
              <a:avLst>
                <a:gd fmla="val 6493" name="adj"/>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1616142914"/>
      </p:ext>
    </p:extLst>
  </p:cSld>
  <p:clrMapOvr>
    <a:masterClrMapping/>
  </p:clrMapOvr>
  <mc:AlternateContent xmlns:mc="http://schemas.openxmlformats.org/markup-compatibility/2006" xmlns:p14="http://schemas.microsoft.com/office/powerpoint/2010/main">
    <mc:Choice Requires="p14">
      <p:transition advTm="8485" p14:dur="2000" spd="slow"/>
    </mc:Choice>
    <mc:Fallback xmlns="">
      <p:transition advTm="8485"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2">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additive="base">
                                        <p:cTn dur="500" fill="hold" id="12"/>
                                        <p:tgtEl>
                                          <p:spTgt spid="5"/>
                                        </p:tgtEl>
                                        <p:attrNameLst>
                                          <p:attrName>ppt_x</p:attrName>
                                        </p:attrNameLst>
                                      </p:cBhvr>
                                      <p:tavLst>
                                        <p:tav tm="0">
                                          <p:val>
                                            <p:strVal val="1+#ppt_w/2"/>
                                          </p:val>
                                        </p:tav>
                                        <p:tav tm="100000">
                                          <p:val>
                                            <p:strVal val="#ppt_x"/>
                                          </p:val>
                                        </p:tav>
                                      </p:tavLst>
                                    </p:anim>
                                    <p:anim calcmode="lin" valueType="num">
                                      <p:cBhvr additive="base">
                                        <p:cTn dur="500" fill="hold" id="13"/>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8E9732B2-8C44-4601-B49C-3DD9023A776B}"/>
              </a:ext>
            </a:extLst>
          </p:cNvPr>
          <p:cNvSpPr>
            <a:spLocks noGrp="1"/>
          </p:cNvSpPr>
          <p:nvPr>
            <p:ph type="title"/>
          </p:nvPr>
        </p:nvSpPr>
        <p:spPr/>
        <p:txBody>
          <a:bodyPr/>
          <a:lstStyle/>
          <a:p txid="30cdd4eae86844a3cf77979481f4e724">
            <a:r>
              <a:rPr dirty="0" lang="en-US"/>
              <a:t>Qu'est-ce qu'un Résumé des Taux de Déclaration ?</a:t>
            </a:r>
          </a:p>
        </p:txBody>
      </p:sp>
      <p:pic>
        <p:nvPicPr>
          <p:cNvPr descr="Arrow: Slight curve with solid fill" id="32" name="Graphic 31">
            <a:extLst>
              <a:ext uri="{FF2B5EF4-FFF2-40B4-BE49-F238E27FC236}">
                <a16:creationId xmlns:a16="http://schemas.microsoft.com/office/drawing/2014/main" id="{92291C96-D313-4330-8DDE-B05508A61D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39151" y="2514600"/>
            <a:ext cx="914400" cy="914400"/>
          </a:xfrm>
          <a:prstGeom prst="rect">
            <a:avLst/>
          </a:prstGeom>
        </p:spPr>
      </p:pic>
      <p:pic>
        <p:nvPicPr>
          <p:cNvPr descr="Arrow: Clockwise curve with solid fill" id="34" name="Graphic 33">
            <a:extLst>
              <a:ext uri="{FF2B5EF4-FFF2-40B4-BE49-F238E27FC236}">
                <a16:creationId xmlns:a16="http://schemas.microsoft.com/office/drawing/2014/main" id="{450B21CC-2ACC-4AFB-8B17-A7D37CB418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104860" y="2490465"/>
            <a:ext cx="914400" cy="914400"/>
          </a:xfrm>
          <a:prstGeom prst="rect">
            <a:avLst/>
          </a:prstGeom>
        </p:spPr>
      </p:pic>
      <p:grpSp>
        <p:nvGrpSpPr>
          <p:cNvPr id="72" name="Group 71">
            <a:extLst>
              <a:ext uri="{FF2B5EF4-FFF2-40B4-BE49-F238E27FC236}">
                <a16:creationId xmlns:a16="http://schemas.microsoft.com/office/drawing/2014/main" id="{06018C7E-F27C-41E2-83F8-5CC853707EF2}"/>
              </a:ext>
            </a:extLst>
          </p:cNvPr>
          <p:cNvGrpSpPr/>
          <p:nvPr/>
        </p:nvGrpSpPr>
        <p:grpSpPr>
          <a:xfrm>
            <a:off x="5080277" y="2194281"/>
            <a:ext cx="1997858" cy="2720753"/>
            <a:chOff x="5080277" y="2194281"/>
            <a:chExt cx="1997858" cy="2720753"/>
          </a:xfrm>
        </p:grpSpPr>
        <p:sp>
          <p:nvSpPr>
            <p:cNvPr id="4" name="Freeform: Shape 3">
              <a:extLst>
                <a:ext uri="{FF2B5EF4-FFF2-40B4-BE49-F238E27FC236}">
                  <a16:creationId xmlns:a16="http://schemas.microsoft.com/office/drawing/2014/main" id="{D8A54BAB-3356-404F-93A9-2AEA8DA9C17D}"/>
                </a:ext>
              </a:extLst>
            </p:cNvPr>
            <p:cNvSpPr/>
            <p:nvPr/>
          </p:nvSpPr>
          <p:spPr>
            <a:xfrm>
              <a:off x="5080277" y="2194281"/>
              <a:ext cx="1997857" cy="2720753"/>
            </a:xfrm>
            <a:custGeom>
              <a:avLst/>
              <a:gdLst>
                <a:gd fmla="*/ 1265895 w 1492066" name="connsiteX0"/>
                <a:gd fmla="*/ 190823 h 2031949" name="connsiteY0"/>
                <a:gd fmla="*/ 1265895 w 1492066" name="connsiteX1"/>
                <a:gd fmla="*/ 0 h 2031949" name="connsiteY1"/>
                <a:gd fmla="*/ 29549 w 1492066" name="connsiteX2"/>
                <a:gd fmla="*/ 0 h 2031949" name="connsiteY2"/>
                <a:gd fmla="*/ 0 w 1492066" name="connsiteX3"/>
                <a:gd fmla="*/ 29549 h 2031949" name="connsiteY3"/>
                <a:gd fmla="*/ 0 w 1492066" name="connsiteX4"/>
                <a:gd fmla="*/ 2002401 h 2031949" name="connsiteY4"/>
                <a:gd fmla="*/ 29549 w 1492066" name="connsiteX5"/>
                <a:gd fmla="*/ 2031950 h 2031949" name="connsiteY5"/>
                <a:gd fmla="*/ 1462518 w 1492066" name="connsiteX6"/>
                <a:gd fmla="*/ 2031950 h 2031949" name="connsiteY6"/>
                <a:gd fmla="*/ 1492067 w 1492066" name="connsiteX7"/>
                <a:gd fmla="*/ 2002401 h 2031949" name="connsiteY7"/>
                <a:gd fmla="*/ 1492067 w 1492066" name="connsiteX8"/>
                <a:gd fmla="*/ 221200 h 2031949" name="connsiteY8"/>
                <a:gd fmla="*/ 1296272 w 1492066" name="connsiteX9"/>
                <a:gd fmla="*/ 221200 h 2031949" name="connsiteY9"/>
                <a:gd fmla="*/ 1265895 w 1492066" name="connsiteX10"/>
                <a:gd fmla="*/ 190823 h 20319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31949" w="1492066">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cap="flat" w="2760">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CD4B2090-4CED-47DE-83FB-845ABD1AEF7B}"/>
                </a:ext>
              </a:extLst>
            </p:cNvPr>
            <p:cNvSpPr/>
            <p:nvPr/>
          </p:nvSpPr>
          <p:spPr>
            <a:xfrm>
              <a:off x="6775295" y="2194651"/>
              <a:ext cx="302840" cy="295814"/>
            </a:xfrm>
            <a:custGeom>
              <a:avLst/>
              <a:gdLst>
                <a:gd fmla="*/ 0 w 226171" name="connsiteX0"/>
                <a:gd fmla="*/ 189442 h 220924" name="connsiteY0"/>
                <a:gd fmla="*/ 31482 w 226171" name="connsiteX1"/>
                <a:gd fmla="*/ 220924 h 220924" name="connsiteY1"/>
                <a:gd fmla="*/ 226171 w 226171" name="connsiteX2"/>
                <a:gd fmla="*/ 220924 h 220924" name="connsiteY2"/>
                <a:gd fmla="*/ 276 w 226171" name="connsiteX3"/>
                <a:gd fmla="*/ 0 h 220924" name="connsiteY3"/>
                <a:gd fmla="*/ 276 w 226171" name="connsiteX4"/>
                <a:gd fmla="*/ 189442 h 2209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924" w="226171">
                  <a:moveTo>
                    <a:pt x="0" y="189442"/>
                  </a:moveTo>
                  <a:cubicBezTo>
                    <a:pt x="0" y="206840"/>
                    <a:pt x="14084" y="220924"/>
                    <a:pt x="31482" y="220924"/>
                  </a:cubicBezTo>
                  <a:lnTo>
                    <a:pt x="226171" y="220924"/>
                  </a:lnTo>
                  <a:lnTo>
                    <a:pt x="276" y="0"/>
                  </a:lnTo>
                  <a:lnTo>
                    <a:pt x="276" y="189442"/>
                  </a:lnTo>
                  <a:close/>
                </a:path>
              </a:pathLst>
            </a:custGeom>
            <a:solidFill>
              <a:srgbClr val="FF8F02"/>
            </a:solidFill>
            <a:ln cap="flat" w="2760">
              <a:noFill/>
              <a:prstDash val="solid"/>
              <a:miter/>
            </a:ln>
          </p:spPr>
          <p:txBody>
            <a:bodyPr anchor="ctr" rtlCol="0"/>
            <a:lstStyle/>
            <a:p>
              <a:endParaRPr dirty="0" lang="en-US"/>
            </a:p>
          </p:txBody>
        </p:sp>
        <p:grpSp>
          <p:nvGrpSpPr>
            <p:cNvPr id="6" name="Group 5">
              <a:extLst>
                <a:ext uri="{FF2B5EF4-FFF2-40B4-BE49-F238E27FC236}">
                  <a16:creationId xmlns:a16="http://schemas.microsoft.com/office/drawing/2014/main" id="{FED380B7-3D5F-4C39-82F3-9C189B45C319}"/>
                </a:ext>
              </a:extLst>
            </p:cNvPr>
            <p:cNvGrpSpPr/>
            <p:nvPr/>
          </p:nvGrpSpPr>
          <p:grpSpPr>
            <a:xfrm>
              <a:off x="5303921" y="2570483"/>
              <a:ext cx="581954" cy="848362"/>
              <a:chOff x="5830710" y="4312559"/>
              <a:chExt cx="548370" cy="799403"/>
            </a:xfrm>
          </p:grpSpPr>
          <p:sp>
            <p:nvSpPr>
              <p:cNvPr id="21" name="Freeform: Shape 20">
                <a:extLst>
                  <a:ext uri="{FF2B5EF4-FFF2-40B4-BE49-F238E27FC236}">
                    <a16:creationId xmlns:a16="http://schemas.microsoft.com/office/drawing/2014/main" id="{4823B77D-C09A-4CC4-878B-7EA3BB9835A6}"/>
                  </a:ext>
                </a:extLst>
              </p:cNvPr>
              <p:cNvSpPr/>
              <p:nvPr/>
            </p:nvSpPr>
            <p:spPr>
              <a:xfrm>
                <a:off x="5974240" y="4407292"/>
                <a:ext cx="266005" cy="265939"/>
              </a:xfrm>
              <a:custGeom>
                <a:avLst/>
                <a:gdLst>
                  <a:gd fmla="*/ 132798 w 266005" name="connsiteX0"/>
                  <a:gd fmla="*/ -185 h 265939" name="connsiteY0"/>
                  <a:gd fmla="*/ -294 w 266005" name="connsiteX1"/>
                  <a:gd fmla="*/ 132661 h 265939" name="connsiteY1"/>
                  <a:gd fmla="*/ 132552 w 266005" name="connsiteX2"/>
                  <a:gd fmla="*/ 265754 h 265939" name="connsiteY2"/>
                  <a:gd fmla="*/ 193359 w 266005" name="connsiteX3"/>
                  <a:gd fmla="*/ 251099 h 265939" name="connsiteY3"/>
                  <a:gd fmla="*/ 265711 w 266005" name="connsiteX4"/>
                  <a:gd fmla="*/ 130867 h 265939" name="connsiteY4"/>
                  <a:gd fmla="*/ 132798 w 266005" name="connsiteX5"/>
                  <a:gd fmla="*/ -185 h 26593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5939" w="266005">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cap="flat" w="1131">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D74EBB26-7B78-4D71-B4C8-A0E0DD2D966F}"/>
                  </a:ext>
                </a:extLst>
              </p:cNvPr>
              <p:cNvSpPr/>
              <p:nvPr/>
            </p:nvSpPr>
            <p:spPr>
              <a:xfrm>
                <a:off x="5830710" y="4885526"/>
                <a:ext cx="548370" cy="226436"/>
              </a:xfrm>
              <a:custGeom>
                <a:avLst/>
                <a:gdLst>
                  <a:gd fmla="*/ 272424 w 548370" name="connsiteX0"/>
                  <a:gd fmla="*/ 112959 h 226436" name="connsiteY0"/>
                  <a:gd fmla="*/ 263191 w 548370" name="connsiteX1"/>
                  <a:gd fmla="*/ 102687 h 226436" name="connsiteY1"/>
                  <a:gd fmla="*/ 180601 w 548370" name="connsiteX2"/>
                  <a:gd fmla="*/ 203 h 226436" name="connsiteY2"/>
                  <a:gd fmla="*/ 78083 w 548370" name="connsiteX3"/>
                  <a:gd fmla="*/ 28669 h 226436" name="connsiteY3"/>
                  <a:gd fmla="*/ -294 w 548370" name="connsiteX4"/>
                  <a:gd fmla="*/ 109763 h 226436" name="connsiteY4"/>
                  <a:gd fmla="*/ 78083 w 548370" name="connsiteX5"/>
                  <a:gd fmla="*/ 190800 h 226436" name="connsiteY5"/>
                  <a:gd fmla="*/ 273897 w 548370" name="connsiteX6"/>
                  <a:gd fmla="*/ 226251 h 226436" name="connsiteY6"/>
                  <a:gd fmla="*/ 469698 w 548370" name="connsiteX7"/>
                  <a:gd fmla="*/ 190800 h 226436" name="connsiteY7"/>
                  <a:gd fmla="*/ 548076 w 548370" name="connsiteX8"/>
                  <a:gd fmla="*/ 109763 h 226436" name="connsiteY8"/>
                  <a:gd fmla="*/ 469698 w 548370" name="connsiteX9"/>
                  <a:gd fmla="*/ 28669 h 226436" name="connsiteY9"/>
                  <a:gd fmla="*/ 364544 w 548370" name="connsiteX10"/>
                  <a:gd fmla="*/ -185 h 226436" name="connsiteY10"/>
                  <a:gd fmla="*/ 281669 w 548370" name="connsiteX11"/>
                  <a:gd fmla="*/ 102687 h 22643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6436" w="548370">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cap="flat" w="1131">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3159557-5178-47BD-88D0-303EF68A09B2}"/>
                  </a:ext>
                </a:extLst>
              </p:cNvPr>
              <p:cNvSpPr/>
              <p:nvPr/>
            </p:nvSpPr>
            <p:spPr>
              <a:xfrm>
                <a:off x="5877883" y="4312559"/>
                <a:ext cx="451103" cy="648674"/>
              </a:xfrm>
              <a:custGeom>
                <a:avLst/>
                <a:gdLst>
                  <a:gd fmla="*/ 225251 w 451103" name="connsiteX0"/>
                  <a:gd fmla="*/ -185 h 648674" name="connsiteY0"/>
                  <a:gd fmla="*/ -294 w 451103" name="connsiteX1"/>
                  <a:gd fmla="*/ 225372 h 648674" name="connsiteY1"/>
                  <a:gd fmla="*/ 116570 w 451103" name="connsiteX2"/>
                  <a:gd fmla="*/ 506343 h 648674" name="connsiteY2"/>
                  <a:gd fmla="*/ 153026 w 451103" name="connsiteX3"/>
                  <a:gd fmla="*/ 557853 h 648674" name="connsiteY3"/>
                  <a:gd fmla="*/ 157386 w 451103" name="connsiteX4"/>
                  <a:gd fmla="*/ 563720 h 648674" name="connsiteY4"/>
                  <a:gd fmla="*/ 161780 w 451103" name="connsiteX5"/>
                  <a:gd fmla="*/ 569575 h 648674" name="connsiteY5"/>
                  <a:gd fmla="*/ 225251 w 451103" name="connsiteX6"/>
                  <a:gd fmla="*/ 648490 h 648674" name="connsiteY6"/>
                  <a:gd fmla="*/ 288940 w 451103" name="connsiteX7"/>
                  <a:gd fmla="*/ 569290 h 648674" name="connsiteY7"/>
                  <a:gd fmla="*/ 293345 w 451103" name="connsiteX8"/>
                  <a:gd fmla="*/ 563435 h 648674" name="connsiteY8"/>
                  <a:gd fmla="*/ 297717 w 451103" name="connsiteX9"/>
                  <a:gd fmla="*/ 557545 h 648674" name="connsiteY9"/>
                  <a:gd fmla="*/ 334115 w 451103" name="connsiteX10"/>
                  <a:gd fmla="*/ 506092 h 648674" name="connsiteY10"/>
                  <a:gd fmla="*/ 450809 w 451103" name="connsiteX11"/>
                  <a:gd fmla="*/ 225372 h 648674" name="connsiteY11"/>
                  <a:gd fmla="*/ 225251 w 451103" name="connsiteX12"/>
                  <a:gd fmla="*/ -185 h 648674" name="connsiteY12"/>
                  <a:gd fmla="*/ 229029 w 451103" name="connsiteX13"/>
                  <a:gd fmla="*/ 342374 h 648674" name="connsiteY13"/>
                  <a:gd fmla="*/ 114310 w 451103" name="connsiteX14"/>
                  <a:gd fmla="*/ 227655 h 648674" name="connsiteY14"/>
                  <a:gd fmla="*/ 229029 w 451103" name="connsiteX15"/>
                  <a:gd fmla="*/ 112936 h 648674" name="connsiteY15"/>
                  <a:gd fmla="*/ 343748 w 451103" name="connsiteX16"/>
                  <a:gd fmla="*/ 227632 h 648674" name="connsiteY16"/>
                  <a:gd fmla="*/ 229029 w 451103" name="connsiteX17"/>
                  <a:gd fmla="*/ 342340 h 648674"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648674" w="451103">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cap="flat" w="1131">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BFC45A09-558F-46D4-89C7-4125FDEA42B9}"/>
                  </a:ext>
                </a:extLst>
              </p:cNvPr>
              <p:cNvSpPr/>
              <p:nvPr/>
            </p:nvSpPr>
            <p:spPr>
              <a:xfrm>
                <a:off x="6149883" y="4539064"/>
                <a:ext cx="51019" cy="84666"/>
              </a:xfrm>
              <a:custGeom>
                <a:avLst/>
                <a:gdLst>
                  <a:gd fmla="*/ -294 w 51019" name="connsiteX0"/>
                  <a:gd fmla="*/ 84482 h 84666" name="connsiteY0"/>
                  <a:gd fmla="*/ 50725 w 51019" name="connsiteX1"/>
                  <a:gd fmla="*/ 1162 h 84666" name="connsiteY1"/>
                  <a:gd fmla="*/ 50725 w 51019" name="connsiteX2"/>
                  <a:gd fmla="*/ -185 h 84666" name="connsiteY2"/>
                  <a:gd fmla="*/ -294 w 51019" name="connsiteX3"/>
                  <a:gd fmla="*/ 84482 h 84666" name="connsiteY3"/>
                </a:gdLst>
                <a:ahLst/>
                <a:cxnLst>
                  <a:cxn ang="0">
                    <a:pos x="connsiteX0" y="connsiteY0"/>
                  </a:cxn>
                  <a:cxn ang="0">
                    <a:pos x="connsiteX1" y="connsiteY1"/>
                  </a:cxn>
                  <a:cxn ang="0">
                    <a:pos x="connsiteX2" y="connsiteY2"/>
                  </a:cxn>
                  <a:cxn ang="0">
                    <a:pos x="connsiteX3" y="connsiteY3"/>
                  </a:cxn>
                </a:cxnLst>
                <a:rect b="b" l="l" r="r" t="t"/>
                <a:pathLst>
                  <a:path h="84666" w="51019">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cap="flat" w="1131">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E3A6AB24-F0EB-4590-A7E9-A0F3F484708C}"/>
                  </a:ext>
                </a:extLst>
              </p:cNvPr>
              <p:cNvSpPr/>
              <p:nvPr/>
            </p:nvSpPr>
            <p:spPr>
              <a:xfrm>
                <a:off x="6013400" y="4446681"/>
                <a:ext cx="187467" cy="187390"/>
              </a:xfrm>
              <a:custGeom>
                <a:avLst/>
                <a:gdLst>
                  <a:gd fmla="*/ 93512 w 187467" name="connsiteX0"/>
                  <a:gd fmla="*/ -185 h 187390" name="connsiteY0"/>
                  <a:gd fmla="*/ -294 w 187467" name="connsiteX1"/>
                  <a:gd fmla="*/ 93398 h 187390" name="connsiteY1"/>
                  <a:gd fmla="*/ 93288 w 187467" name="connsiteX2"/>
                  <a:gd fmla="*/ 187205 h 187390" name="connsiteY2"/>
                  <a:gd fmla="*/ 136188 w 187467" name="connsiteX3"/>
                  <a:gd fmla="*/ 176864 h 187390" name="connsiteY3"/>
                  <a:gd fmla="*/ 187173 w 187467" name="connsiteX4"/>
                  <a:gd fmla="*/ 92163 h 187390" name="connsiteY4"/>
                  <a:gd fmla="*/ 93512 w 187467" name="connsiteX5"/>
                  <a:gd fmla="*/ -185 h 1873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7390" w="187467">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cap="flat" w="1131">
                <a:noFill/>
                <a:prstDash val="solid"/>
                <a:miter/>
              </a:ln>
            </p:spPr>
            <p:txBody>
              <a:bodyPr anchor="ctr" rtlCol="0"/>
              <a:lstStyle/>
              <a:p>
                <a:endParaRPr dirty="0" lang="en-US"/>
              </a:p>
            </p:txBody>
          </p:sp>
        </p:grpSp>
        <p:pic>
          <p:nvPicPr>
            <p:cNvPr id="36" name="Graphic 35">
              <a:extLst>
                <a:ext uri="{FF2B5EF4-FFF2-40B4-BE49-F238E27FC236}">
                  <a16:creationId xmlns:a16="http://schemas.microsoft.com/office/drawing/2014/main" id="{0321D81D-B17E-4D17-9054-0A18D7B2E8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6225" y="3050357"/>
              <a:ext cx="289217" cy="238918"/>
            </a:xfrm>
            <a:prstGeom prst="rect">
              <a:avLst/>
            </a:prstGeom>
          </p:spPr>
        </p:pic>
        <p:pic>
          <p:nvPicPr>
            <p:cNvPr id="38" name="Graphic 37">
              <a:extLst>
                <a:ext uri="{FF2B5EF4-FFF2-40B4-BE49-F238E27FC236}">
                  <a16:creationId xmlns:a16="http://schemas.microsoft.com/office/drawing/2014/main" id="{AF112999-E9E5-44AE-975D-513274A339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4989" y="2685414"/>
              <a:ext cx="264166" cy="264166"/>
            </a:xfrm>
            <a:prstGeom prst="rect">
              <a:avLst/>
            </a:prstGeom>
          </p:spPr>
        </p:pic>
        <p:pic>
          <p:nvPicPr>
            <p:cNvPr id="40" name="Graphic 39">
              <a:extLst>
                <a:ext uri="{FF2B5EF4-FFF2-40B4-BE49-F238E27FC236}">
                  <a16:creationId xmlns:a16="http://schemas.microsoft.com/office/drawing/2014/main" id="{B672B658-57A0-4321-A513-A1FFBB23B9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90855" y="2737123"/>
              <a:ext cx="160749" cy="160749"/>
            </a:xfrm>
            <a:prstGeom prst="rect">
              <a:avLst/>
            </a:prstGeom>
          </p:spPr>
        </p:pic>
        <p:pic>
          <p:nvPicPr>
            <p:cNvPr id="41" name="Graphic 40">
              <a:extLst>
                <a:ext uri="{FF2B5EF4-FFF2-40B4-BE49-F238E27FC236}">
                  <a16:creationId xmlns:a16="http://schemas.microsoft.com/office/drawing/2014/main" id="{73994483-075C-46FA-B76D-1F2D9699E5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90855" y="3089442"/>
              <a:ext cx="160749" cy="160749"/>
            </a:xfrm>
            <a:prstGeom prst="rect">
              <a:avLst/>
            </a:prstGeom>
          </p:spPr>
        </p:pic>
        <p:sp>
          <p:nvSpPr>
            <p:cNvPr id="42" name="Rectangle: Rounded Corners 41">
              <a:extLst>
                <a:ext uri="{FF2B5EF4-FFF2-40B4-BE49-F238E27FC236}">
                  <a16:creationId xmlns:a16="http://schemas.microsoft.com/office/drawing/2014/main" id="{88AACBC6-8888-4BBB-83C8-F219578EACF7}"/>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3" name="Rectangle: Rounded Corners 42">
              <a:extLst>
                <a:ext uri="{FF2B5EF4-FFF2-40B4-BE49-F238E27FC236}">
                  <a16:creationId xmlns:a16="http://schemas.microsoft.com/office/drawing/2014/main" id="{332044CF-7004-4FC8-9CE4-8CF77AA6ADCF}"/>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1" name="Group 50">
              <a:extLst>
                <a:ext uri="{FF2B5EF4-FFF2-40B4-BE49-F238E27FC236}">
                  <a16:creationId xmlns:a16="http://schemas.microsoft.com/office/drawing/2014/main" id="{B422E840-CC21-41B6-8396-5D9F5B472CC8}"/>
                </a:ext>
              </a:extLst>
            </p:cNvPr>
            <p:cNvGrpSpPr/>
            <p:nvPr/>
          </p:nvGrpSpPr>
          <p:grpSpPr>
            <a:xfrm>
              <a:off x="5689913" y="3638224"/>
              <a:ext cx="868845" cy="1012328"/>
              <a:chOff x="7422738" y="3683763"/>
              <a:chExt cx="686766" cy="800180"/>
            </a:xfrm>
          </p:grpSpPr>
          <p:sp>
            <p:nvSpPr>
              <p:cNvPr id="47" name="Freeform: Shape 46">
                <a:extLst>
                  <a:ext uri="{FF2B5EF4-FFF2-40B4-BE49-F238E27FC236}">
                    <a16:creationId xmlns:a16="http://schemas.microsoft.com/office/drawing/2014/main" id="{1EB6C687-3316-4CD8-9D45-6421315AF5D7}"/>
                  </a:ext>
                </a:extLst>
              </p:cNvPr>
              <p:cNvSpPr/>
              <p:nvPr/>
            </p:nvSpPr>
            <p:spPr>
              <a:xfrm>
                <a:off x="7422797" y="3683763"/>
                <a:ext cx="686707" cy="149939"/>
              </a:xfrm>
              <a:custGeom>
                <a:avLst/>
                <a:gdLst>
                  <a:gd fmla="*/ 343096 w 686707" name="connsiteX0"/>
                  <a:gd fmla="*/ -197 h 149939" name="connsiteY0"/>
                  <a:gd fmla="*/ -246 w 686707" name="connsiteX1"/>
                  <a:gd fmla="*/ 74767 h 149939" name="connsiteY1"/>
                  <a:gd fmla="*/ -246 w 686707" name="connsiteX2"/>
                  <a:gd fmla="*/ 74767 h 149939" name="connsiteY2"/>
                  <a:gd fmla="*/ 343154 w 686707" name="connsiteX3"/>
                  <a:gd fmla="*/ 149742 h 149939" name="connsiteY3"/>
                  <a:gd fmla="*/ 343154 w 686707" name="connsiteX4"/>
                  <a:gd fmla="*/ 149742 h 149939" name="connsiteY4"/>
                  <a:gd fmla="*/ 686462 w 686707" name="connsiteX5"/>
                  <a:gd fmla="*/ 74767 h 149939" name="connsiteY5"/>
                  <a:gd fmla="*/ 343096 w 686707" name="connsiteX6"/>
                  <a:gd fmla="*/ -197 h 14993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49939" w="686707">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cap="flat" w="1166">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81F5B3D-D350-405A-A795-3A5FC6C4FD3A}"/>
                  </a:ext>
                </a:extLst>
              </p:cNvPr>
              <p:cNvSpPr/>
              <p:nvPr/>
            </p:nvSpPr>
            <p:spPr>
              <a:xfrm>
                <a:off x="7422738" y="3787203"/>
                <a:ext cx="686765" cy="263203"/>
              </a:xfrm>
              <a:custGeom>
                <a:avLst/>
                <a:gdLst>
                  <a:gd fmla="*/ 685387 w 686765" name="connsiteX0"/>
                  <a:gd fmla="*/ -197 h 263203" name="connsiteY0"/>
                  <a:gd fmla="*/ 343154 w 686765" name="connsiteX1"/>
                  <a:gd fmla="*/ 74556 h 263203" name="connsiteY1"/>
                  <a:gd fmla="*/ 922 w 686765" name="connsiteX2"/>
                  <a:gd fmla="*/ 725 h 263203" name="connsiteY2"/>
                  <a:gd fmla="*/ -246 w 686765" name="connsiteX3"/>
                  <a:gd fmla="*/ 182938 h 263203" name="connsiteY3"/>
                  <a:gd fmla="*/ -246 w 686765" name="connsiteX4"/>
                  <a:gd fmla="*/ 182938 h 263203" name="connsiteY4"/>
                  <a:gd fmla="*/ 343154 w 686765" name="connsiteX5"/>
                  <a:gd fmla="*/ 263006 h 263203" name="connsiteY5"/>
                  <a:gd fmla="*/ 685235 w 686765" name="connsiteX6"/>
                  <a:gd fmla="*/ 188696 h 263203" name="connsiteY6"/>
                  <a:gd fmla="*/ 685352 w 686765" name="connsiteX7"/>
                  <a:gd fmla="*/ 188696 h 263203" name="connsiteY7"/>
                  <a:gd fmla="*/ 685352 w 686765" name="connsiteX8"/>
                  <a:gd fmla="*/ 188229 h 263203" name="connsiteY8"/>
                  <a:gd fmla="*/ 686520 w 686765" name="connsiteX9"/>
                  <a:gd fmla="*/ 182938 h 263203" name="connsiteY9"/>
                  <a:gd fmla="*/ 685387 w 686765" name="connsiteX10"/>
                  <a:gd fmla="*/ -197 h 26320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03" w="686765">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cap="flat" w="1166">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85ABBDFB-5129-4D61-8E1E-1C4888305E1A}"/>
                  </a:ext>
                </a:extLst>
              </p:cNvPr>
              <p:cNvSpPr/>
              <p:nvPr/>
            </p:nvSpPr>
            <p:spPr>
              <a:xfrm>
                <a:off x="7422738" y="4003908"/>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404 h 263273" name="connsiteY8"/>
                  <a:gd fmla="*/ 686520 w 686765" name="connsiteX9"/>
                  <a:gd fmla="*/ 183113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cap="flat" w="1166">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60B86993-29D0-47D4-AF9D-1C10F689B228}"/>
                  </a:ext>
                </a:extLst>
              </p:cNvPr>
              <p:cNvSpPr/>
              <p:nvPr/>
            </p:nvSpPr>
            <p:spPr>
              <a:xfrm>
                <a:off x="7422738" y="4220670"/>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287 h 263273" name="connsiteY8"/>
                  <a:gd fmla="*/ 686520 w 686765" name="connsiteX9"/>
                  <a:gd fmla="*/ 182996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cap="flat" w="1166">
                <a:noFill/>
                <a:prstDash val="solid"/>
                <a:miter/>
              </a:ln>
            </p:spPr>
            <p:txBody>
              <a:bodyPr anchor="ctr" rtlCol="0"/>
              <a:lstStyle/>
              <a:p>
                <a:endParaRPr dirty="0" lang="en-US"/>
              </a:p>
            </p:txBody>
          </p:sp>
        </p:grpSp>
        <p:sp>
          <p:nvSpPr>
            <p:cNvPr id="71" name="Rectangle: Rounded Corners 70">
              <a:extLst>
                <a:ext uri="{FF2B5EF4-FFF2-40B4-BE49-F238E27FC236}">
                  <a16:creationId xmlns:a16="http://schemas.microsoft.com/office/drawing/2014/main" id="{9A4563A0-1621-4887-81D9-18B72449DB2A}"/>
                </a:ext>
              </a:extLst>
            </p:cNvPr>
            <p:cNvSpPr/>
            <p:nvPr/>
          </p:nvSpPr>
          <p:spPr>
            <a:xfrm>
              <a:off x="6055859" y="2600523"/>
              <a:ext cx="848957" cy="776673"/>
            </a:xfrm>
            <a:prstGeom prst="roundRect">
              <a:avLst>
                <a:gd fmla="val 6493" name="adj"/>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pic>
        <p:nvPicPr>
          <p:cNvPr descr="Arrow: Straight with solid fill" id="30" name="Graphic 29">
            <a:extLst>
              <a:ext uri="{FF2B5EF4-FFF2-40B4-BE49-F238E27FC236}">
                <a16:creationId xmlns:a16="http://schemas.microsoft.com/office/drawing/2014/main" id="{13340A2F-C615-4C7D-8E14-F1F222A8E47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68393" y="3752584"/>
            <a:ext cx="914400" cy="914400"/>
          </a:xfrm>
          <a:prstGeom prst="rect">
            <a:avLst/>
          </a:prstGeom>
        </p:spPr>
      </p:pic>
      <p:sp>
        <p:nvSpPr>
          <p:cNvPr id="73" name="TextBox 72">
            <a:extLst>
              <a:ext uri="{FF2B5EF4-FFF2-40B4-BE49-F238E27FC236}">
                <a16:creationId xmlns:a16="http://schemas.microsoft.com/office/drawing/2014/main" id="{8EF42EED-022D-4A21-82D0-9C7558ED8788}"/>
              </a:ext>
            </a:extLst>
          </p:cNvPr>
          <p:cNvSpPr txBox="1"/>
          <p:nvPr/>
        </p:nvSpPr>
        <p:spPr>
          <a:xfrm>
            <a:off x="8060215" y="3817468"/>
            <a:ext cx="2178807" cy="830997"/>
          </a:xfrm>
          <a:prstGeom prst="rect">
            <a:avLst/>
          </a:prstGeom>
          <a:noFill/>
        </p:spPr>
        <p:txBody>
          <a:bodyPr rtlCol="0" wrap="square">
            <a:spAutoFit/>
          </a:bodyPr>
          <a:lstStyle/>
          <a:p txid="acf392f6a57536113b2871d266c3ba0e">
            <a:pPr algn="l">
              <a:buClr>
                <a:srgbClr val="008CCF"/>
              </a:buClr>
            </a:pPr>
            <a:r>
              <a:rPr dirty="0" lang="en-US" sz="2400"/>
              <a:t>Soumission d'un ensemble de données</a:t>
            </a:r>
          </a:p>
        </p:txBody>
      </p:sp>
      <p:sp>
        <p:nvSpPr>
          <p:cNvPr id="74" name="TextBox 73">
            <a:extLst>
              <a:ext uri="{FF2B5EF4-FFF2-40B4-BE49-F238E27FC236}">
                <a16:creationId xmlns:a16="http://schemas.microsoft.com/office/drawing/2014/main" id="{EDFFE3C2-76B7-49FF-B27F-FE03E598AB6B}"/>
              </a:ext>
            </a:extLst>
          </p:cNvPr>
          <p:cNvSpPr txBox="1"/>
          <p:nvPr/>
        </p:nvSpPr>
        <p:spPr>
          <a:xfrm>
            <a:off x="1603023" y="2473934"/>
            <a:ext cx="2618429" cy="1200329"/>
          </a:xfrm>
          <a:prstGeom prst="rect">
            <a:avLst/>
          </a:prstGeom>
          <a:noFill/>
        </p:spPr>
        <p:txBody>
          <a:bodyPr rtlCol="0" wrap="square">
            <a:spAutoFit/>
          </a:bodyPr>
          <a:lstStyle/>
          <a:p txid="160efffd142205de1378b435a48e1794">
            <a:pPr algn="r">
              <a:buClr>
                <a:srgbClr val="008CCF"/>
              </a:buClr>
            </a:pPr>
            <a:r>
              <a:rPr dirty="0" lang="en-US" sz="2400"/>
              <a:t>Pour une unité </a:t>
            </a:r>
            <a:r>
              <a:rPr dirty="0" err="1" lang="en-US" sz="2400"/>
              <a:t>d'organisation</a:t>
            </a:r>
            <a:r>
              <a:rPr dirty="0" lang="en-US" sz="2400"/>
            </a:r>
          </a:p>
        </p:txBody>
      </p:sp>
      <p:sp>
        <p:nvSpPr>
          <p:cNvPr id="75" name="TextBox 74">
            <a:extLst>
              <a:ext uri="{FF2B5EF4-FFF2-40B4-BE49-F238E27FC236}">
                <a16:creationId xmlns:a16="http://schemas.microsoft.com/office/drawing/2014/main" id="{5EDDF78C-5A7E-409B-8E24-17EC0818F220}"/>
              </a:ext>
            </a:extLst>
          </p:cNvPr>
          <p:cNvSpPr txBox="1"/>
          <p:nvPr/>
        </p:nvSpPr>
        <p:spPr>
          <a:xfrm>
            <a:off x="7917693" y="2361494"/>
            <a:ext cx="2321329" cy="830997"/>
          </a:xfrm>
          <a:prstGeom prst="rect">
            <a:avLst/>
          </a:prstGeom>
          <a:noFill/>
        </p:spPr>
        <p:txBody>
          <a:bodyPr rtlCol="0" wrap="square">
            <a:spAutoFit/>
          </a:bodyPr>
          <a:lstStyle/>
          <a:p txid="b3f72c1287a269ecbb4f04394e13770a">
            <a:pPr algn="l">
              <a:buClr>
                <a:srgbClr val="008CCF"/>
              </a:buClr>
            </a:pPr>
            <a:r>
              <a:rPr dirty="0" lang="en-US" sz="2400"/>
              <a:t>Complétude et respect des délais</a:t>
            </a:r>
          </a:p>
        </p:txBody>
      </p:sp>
    </p:spTree>
    <p:custDataLst>
      <p:tags r:id="rId1"/>
    </p:custDataLst>
    <p:extLst>
      <p:ext uri="{BB962C8B-B14F-4D97-AF65-F5344CB8AC3E}">
        <p14:creationId xmlns:p14="http://schemas.microsoft.com/office/powerpoint/2010/main" val="806074560"/>
      </p:ext>
    </p:extLst>
  </p:cSld>
  <p:clrMapOvr>
    <a:masterClrMapping/>
  </p:clrMapOvr>
  <mc:AlternateContent xmlns:mc="http://schemas.openxmlformats.org/markup-compatibility/2006" xmlns:p14="http://schemas.microsoft.com/office/powerpoint/2010/main">
    <mc:Choice Requires="p14">
      <p:transition advTm="14531" p14:dur="2000" spd="slow"/>
    </mc:Choice>
    <mc:Fallback xmlns="">
      <p:transition advTm="1453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30"/>
                                        </p:tgtEl>
                                        <p:attrNameLst>
                                          <p:attrName>style.visibility</p:attrName>
                                        </p:attrNameLst>
                                      </p:cBhvr>
                                      <p:to>
                                        <p:strVal val="visible"/>
                                      </p:to>
                                    </p:set>
                                    <p:animEffect filter="wipe(right)" transition="in">
                                      <p:cBhvr>
                                        <p:cTn dur="500" id="7"/>
                                        <p:tgtEl>
                                          <p:spTgt spid="3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73"/>
                                        </p:tgtEl>
                                        <p:attrNameLst>
                                          <p:attrName>style.visibility</p:attrName>
                                        </p:attrNameLst>
                                      </p:cBhvr>
                                      <p:to>
                                        <p:strVal val="visible"/>
                                      </p:to>
                                    </p:set>
                                    <p:animEffect filter="fade" transition="in">
                                      <p:cBhvr>
                                        <p:cTn dur="500" id="10"/>
                                        <p:tgtEl>
                                          <p:spTgt spid="73"/>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2">
                                  <p:stCondLst>
                                    <p:cond delay="0"/>
                                  </p:stCondLst>
                                  <p:childTnLst>
                                    <p:set>
                                      <p:cBhvr>
                                        <p:cTn dur="1" fill="hold" id="14">
                                          <p:stCondLst>
                                            <p:cond delay="0"/>
                                          </p:stCondLst>
                                        </p:cTn>
                                        <p:tgtEl>
                                          <p:spTgt spid="32"/>
                                        </p:tgtEl>
                                        <p:attrNameLst>
                                          <p:attrName>style.visibility</p:attrName>
                                        </p:attrNameLst>
                                      </p:cBhvr>
                                      <p:to>
                                        <p:strVal val="visible"/>
                                      </p:to>
                                    </p:set>
                                    <p:animEffect filter="wipe(right)" transition="in">
                                      <p:cBhvr>
                                        <p:cTn dur="500" id="15"/>
                                        <p:tgtEl>
                                          <p:spTgt spid="32"/>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74"/>
                                        </p:tgtEl>
                                        <p:attrNameLst>
                                          <p:attrName>style.visibility</p:attrName>
                                        </p:attrNameLst>
                                      </p:cBhvr>
                                      <p:to>
                                        <p:strVal val="visible"/>
                                      </p:to>
                                    </p:set>
                                    <p:animEffect filter="fade" transition="in">
                                      <p:cBhvr>
                                        <p:cTn dur="500" id="18"/>
                                        <p:tgtEl>
                                          <p:spTgt spid="74"/>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2">
                                  <p:stCondLst>
                                    <p:cond delay="0"/>
                                  </p:stCondLst>
                                  <p:childTnLst>
                                    <p:set>
                                      <p:cBhvr>
                                        <p:cTn dur="1" fill="hold" id="22">
                                          <p:stCondLst>
                                            <p:cond delay="0"/>
                                          </p:stCondLst>
                                        </p:cTn>
                                        <p:tgtEl>
                                          <p:spTgt spid="34"/>
                                        </p:tgtEl>
                                        <p:attrNameLst>
                                          <p:attrName>style.visibility</p:attrName>
                                        </p:attrNameLst>
                                      </p:cBhvr>
                                      <p:to>
                                        <p:strVal val="visible"/>
                                      </p:to>
                                    </p:set>
                                    <p:animEffect filter="wipe(right)" transition="in">
                                      <p:cBhvr>
                                        <p:cTn dur="500" id="23"/>
                                        <p:tgtEl>
                                          <p:spTgt spid="34"/>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75"/>
                                        </p:tgtEl>
                                        <p:attrNameLst>
                                          <p:attrName>style.visibility</p:attrName>
                                        </p:attrNameLst>
                                      </p:cBhvr>
                                      <p:to>
                                        <p:strVal val="visible"/>
                                      </p:to>
                                    </p:set>
                                    <p:animEffect filter="fade" transition="in">
                                      <p:cBhvr>
                                        <p:cTn dur="500" id="26"/>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3"/>
      <p:bldP grpId="0" spid="74"/>
      <p:bldP grpId="0" spid="7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2CF99C-8E43-46B4-8AA5-A60F12366BDE}"/>
              </a:ext>
            </a:extLst>
          </p:cNvPr>
          <p:cNvGrpSpPr/>
          <p:nvPr/>
        </p:nvGrpSpPr>
        <p:grpSpPr>
          <a:xfrm>
            <a:off x="3116006" y="2194281"/>
            <a:ext cx="1997858" cy="2720753"/>
            <a:chOff x="5080277" y="2194281"/>
            <a:chExt cx="1997858" cy="2720753"/>
          </a:xfrm>
        </p:grpSpPr>
        <p:sp>
          <p:nvSpPr>
            <p:cNvPr id="3" name="Freeform: Shape 2">
              <a:extLst>
                <a:ext uri="{FF2B5EF4-FFF2-40B4-BE49-F238E27FC236}">
                  <a16:creationId xmlns:a16="http://schemas.microsoft.com/office/drawing/2014/main" id="{FB3511F7-4405-413A-9E62-78B55F05E61B}"/>
                </a:ext>
              </a:extLst>
            </p:cNvPr>
            <p:cNvSpPr/>
            <p:nvPr/>
          </p:nvSpPr>
          <p:spPr>
            <a:xfrm>
              <a:off x="5080277" y="2194281"/>
              <a:ext cx="1997857" cy="2720753"/>
            </a:xfrm>
            <a:custGeom>
              <a:avLst/>
              <a:gdLst>
                <a:gd fmla="*/ 1265895 w 1492066" name="connsiteX0"/>
                <a:gd fmla="*/ 190823 h 2031949" name="connsiteY0"/>
                <a:gd fmla="*/ 1265895 w 1492066" name="connsiteX1"/>
                <a:gd fmla="*/ 0 h 2031949" name="connsiteY1"/>
                <a:gd fmla="*/ 29549 w 1492066" name="connsiteX2"/>
                <a:gd fmla="*/ 0 h 2031949" name="connsiteY2"/>
                <a:gd fmla="*/ 0 w 1492066" name="connsiteX3"/>
                <a:gd fmla="*/ 29549 h 2031949" name="connsiteY3"/>
                <a:gd fmla="*/ 0 w 1492066" name="connsiteX4"/>
                <a:gd fmla="*/ 2002401 h 2031949" name="connsiteY4"/>
                <a:gd fmla="*/ 29549 w 1492066" name="connsiteX5"/>
                <a:gd fmla="*/ 2031950 h 2031949" name="connsiteY5"/>
                <a:gd fmla="*/ 1462518 w 1492066" name="connsiteX6"/>
                <a:gd fmla="*/ 2031950 h 2031949" name="connsiteY6"/>
                <a:gd fmla="*/ 1492067 w 1492066" name="connsiteX7"/>
                <a:gd fmla="*/ 2002401 h 2031949" name="connsiteY7"/>
                <a:gd fmla="*/ 1492067 w 1492066" name="connsiteX8"/>
                <a:gd fmla="*/ 221200 h 2031949" name="connsiteY8"/>
                <a:gd fmla="*/ 1296272 w 1492066" name="connsiteX9"/>
                <a:gd fmla="*/ 221200 h 2031949" name="connsiteY9"/>
                <a:gd fmla="*/ 1265895 w 1492066" name="connsiteX10"/>
                <a:gd fmla="*/ 190823 h 20319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31949" w="1492066">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cap="flat" w="2760">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2CCE8B24-0059-4CD0-AAA3-1CE01101E8A5}"/>
                </a:ext>
              </a:extLst>
            </p:cNvPr>
            <p:cNvSpPr/>
            <p:nvPr/>
          </p:nvSpPr>
          <p:spPr>
            <a:xfrm>
              <a:off x="6775295" y="2194651"/>
              <a:ext cx="302840" cy="295814"/>
            </a:xfrm>
            <a:custGeom>
              <a:avLst/>
              <a:gdLst>
                <a:gd fmla="*/ 0 w 226171" name="connsiteX0"/>
                <a:gd fmla="*/ 189442 h 220924" name="connsiteY0"/>
                <a:gd fmla="*/ 31482 w 226171" name="connsiteX1"/>
                <a:gd fmla="*/ 220924 h 220924" name="connsiteY1"/>
                <a:gd fmla="*/ 226171 w 226171" name="connsiteX2"/>
                <a:gd fmla="*/ 220924 h 220924" name="connsiteY2"/>
                <a:gd fmla="*/ 276 w 226171" name="connsiteX3"/>
                <a:gd fmla="*/ 0 h 220924" name="connsiteY3"/>
                <a:gd fmla="*/ 276 w 226171" name="connsiteX4"/>
                <a:gd fmla="*/ 189442 h 2209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924" w="226171">
                  <a:moveTo>
                    <a:pt x="0" y="189442"/>
                  </a:moveTo>
                  <a:cubicBezTo>
                    <a:pt x="0" y="206840"/>
                    <a:pt x="14084" y="220924"/>
                    <a:pt x="31482" y="220924"/>
                  </a:cubicBezTo>
                  <a:lnTo>
                    <a:pt x="226171" y="220924"/>
                  </a:lnTo>
                  <a:lnTo>
                    <a:pt x="276" y="0"/>
                  </a:lnTo>
                  <a:lnTo>
                    <a:pt x="276" y="189442"/>
                  </a:lnTo>
                  <a:close/>
                </a:path>
              </a:pathLst>
            </a:custGeom>
            <a:solidFill>
              <a:srgbClr val="FF8F02"/>
            </a:solidFill>
            <a:ln cap="flat" w="2760">
              <a:noFill/>
              <a:prstDash val="solid"/>
              <a:miter/>
            </a:ln>
          </p:spPr>
          <p:txBody>
            <a:bodyPr anchor="ctr" rtlCol="0"/>
            <a:lstStyle/>
            <a:p>
              <a:endParaRPr dirty="0" lang="en-US"/>
            </a:p>
          </p:txBody>
        </p:sp>
        <p:grpSp>
          <p:nvGrpSpPr>
            <p:cNvPr id="5" name="Group 4">
              <a:extLst>
                <a:ext uri="{FF2B5EF4-FFF2-40B4-BE49-F238E27FC236}">
                  <a16:creationId xmlns:a16="http://schemas.microsoft.com/office/drawing/2014/main" id="{C5DD0C00-8378-4D75-9ACD-3C3D77F913EB}"/>
                </a:ext>
              </a:extLst>
            </p:cNvPr>
            <p:cNvGrpSpPr/>
            <p:nvPr/>
          </p:nvGrpSpPr>
          <p:grpSpPr>
            <a:xfrm>
              <a:off x="5303921" y="2570483"/>
              <a:ext cx="581954" cy="848362"/>
              <a:chOff x="5830710" y="4312559"/>
              <a:chExt cx="548370" cy="799403"/>
            </a:xfrm>
          </p:grpSpPr>
          <p:sp>
            <p:nvSpPr>
              <p:cNvPr id="18" name="Freeform: Shape 17">
                <a:extLst>
                  <a:ext uri="{FF2B5EF4-FFF2-40B4-BE49-F238E27FC236}">
                    <a16:creationId xmlns:a16="http://schemas.microsoft.com/office/drawing/2014/main" id="{4ACF4C78-1129-4626-88F9-7F02CCD51567}"/>
                  </a:ext>
                </a:extLst>
              </p:cNvPr>
              <p:cNvSpPr/>
              <p:nvPr/>
            </p:nvSpPr>
            <p:spPr>
              <a:xfrm>
                <a:off x="5974240" y="4407292"/>
                <a:ext cx="266005" cy="265939"/>
              </a:xfrm>
              <a:custGeom>
                <a:avLst/>
                <a:gdLst>
                  <a:gd fmla="*/ 132798 w 266005" name="connsiteX0"/>
                  <a:gd fmla="*/ -185 h 265939" name="connsiteY0"/>
                  <a:gd fmla="*/ -294 w 266005" name="connsiteX1"/>
                  <a:gd fmla="*/ 132661 h 265939" name="connsiteY1"/>
                  <a:gd fmla="*/ 132552 w 266005" name="connsiteX2"/>
                  <a:gd fmla="*/ 265754 h 265939" name="connsiteY2"/>
                  <a:gd fmla="*/ 193359 w 266005" name="connsiteX3"/>
                  <a:gd fmla="*/ 251099 h 265939" name="connsiteY3"/>
                  <a:gd fmla="*/ 265711 w 266005" name="connsiteX4"/>
                  <a:gd fmla="*/ 130867 h 265939" name="connsiteY4"/>
                  <a:gd fmla="*/ 132798 w 266005" name="connsiteX5"/>
                  <a:gd fmla="*/ -185 h 26593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5939" w="266005">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cap="flat" w="1131">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771016B4-08D3-4E45-A186-3CD812C445E1}"/>
                  </a:ext>
                </a:extLst>
              </p:cNvPr>
              <p:cNvSpPr/>
              <p:nvPr/>
            </p:nvSpPr>
            <p:spPr>
              <a:xfrm>
                <a:off x="5830710" y="4885526"/>
                <a:ext cx="548370" cy="226436"/>
              </a:xfrm>
              <a:custGeom>
                <a:avLst/>
                <a:gdLst>
                  <a:gd fmla="*/ 272424 w 548370" name="connsiteX0"/>
                  <a:gd fmla="*/ 112959 h 226436" name="connsiteY0"/>
                  <a:gd fmla="*/ 263191 w 548370" name="connsiteX1"/>
                  <a:gd fmla="*/ 102687 h 226436" name="connsiteY1"/>
                  <a:gd fmla="*/ 180601 w 548370" name="connsiteX2"/>
                  <a:gd fmla="*/ 203 h 226436" name="connsiteY2"/>
                  <a:gd fmla="*/ 78083 w 548370" name="connsiteX3"/>
                  <a:gd fmla="*/ 28669 h 226436" name="connsiteY3"/>
                  <a:gd fmla="*/ -294 w 548370" name="connsiteX4"/>
                  <a:gd fmla="*/ 109763 h 226436" name="connsiteY4"/>
                  <a:gd fmla="*/ 78083 w 548370" name="connsiteX5"/>
                  <a:gd fmla="*/ 190800 h 226436" name="connsiteY5"/>
                  <a:gd fmla="*/ 273897 w 548370" name="connsiteX6"/>
                  <a:gd fmla="*/ 226251 h 226436" name="connsiteY6"/>
                  <a:gd fmla="*/ 469698 w 548370" name="connsiteX7"/>
                  <a:gd fmla="*/ 190800 h 226436" name="connsiteY7"/>
                  <a:gd fmla="*/ 548076 w 548370" name="connsiteX8"/>
                  <a:gd fmla="*/ 109763 h 226436" name="connsiteY8"/>
                  <a:gd fmla="*/ 469698 w 548370" name="connsiteX9"/>
                  <a:gd fmla="*/ 28669 h 226436" name="connsiteY9"/>
                  <a:gd fmla="*/ 364544 w 548370" name="connsiteX10"/>
                  <a:gd fmla="*/ -185 h 226436" name="connsiteY10"/>
                  <a:gd fmla="*/ 281669 w 548370" name="connsiteX11"/>
                  <a:gd fmla="*/ 102687 h 22643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6436" w="548370">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cap="flat" w="1131">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A48028A-6C55-45F6-8980-C97A7A062F2E}"/>
                  </a:ext>
                </a:extLst>
              </p:cNvPr>
              <p:cNvSpPr/>
              <p:nvPr/>
            </p:nvSpPr>
            <p:spPr>
              <a:xfrm>
                <a:off x="5877883" y="4312559"/>
                <a:ext cx="451103" cy="648674"/>
              </a:xfrm>
              <a:custGeom>
                <a:avLst/>
                <a:gdLst>
                  <a:gd fmla="*/ 225251 w 451103" name="connsiteX0"/>
                  <a:gd fmla="*/ -185 h 648674" name="connsiteY0"/>
                  <a:gd fmla="*/ -294 w 451103" name="connsiteX1"/>
                  <a:gd fmla="*/ 225372 h 648674" name="connsiteY1"/>
                  <a:gd fmla="*/ 116570 w 451103" name="connsiteX2"/>
                  <a:gd fmla="*/ 506343 h 648674" name="connsiteY2"/>
                  <a:gd fmla="*/ 153026 w 451103" name="connsiteX3"/>
                  <a:gd fmla="*/ 557853 h 648674" name="connsiteY3"/>
                  <a:gd fmla="*/ 157386 w 451103" name="connsiteX4"/>
                  <a:gd fmla="*/ 563720 h 648674" name="connsiteY4"/>
                  <a:gd fmla="*/ 161780 w 451103" name="connsiteX5"/>
                  <a:gd fmla="*/ 569575 h 648674" name="connsiteY5"/>
                  <a:gd fmla="*/ 225251 w 451103" name="connsiteX6"/>
                  <a:gd fmla="*/ 648490 h 648674" name="connsiteY6"/>
                  <a:gd fmla="*/ 288940 w 451103" name="connsiteX7"/>
                  <a:gd fmla="*/ 569290 h 648674" name="connsiteY7"/>
                  <a:gd fmla="*/ 293345 w 451103" name="connsiteX8"/>
                  <a:gd fmla="*/ 563435 h 648674" name="connsiteY8"/>
                  <a:gd fmla="*/ 297717 w 451103" name="connsiteX9"/>
                  <a:gd fmla="*/ 557545 h 648674" name="connsiteY9"/>
                  <a:gd fmla="*/ 334115 w 451103" name="connsiteX10"/>
                  <a:gd fmla="*/ 506092 h 648674" name="connsiteY10"/>
                  <a:gd fmla="*/ 450809 w 451103" name="connsiteX11"/>
                  <a:gd fmla="*/ 225372 h 648674" name="connsiteY11"/>
                  <a:gd fmla="*/ 225251 w 451103" name="connsiteX12"/>
                  <a:gd fmla="*/ -185 h 648674" name="connsiteY12"/>
                  <a:gd fmla="*/ 229029 w 451103" name="connsiteX13"/>
                  <a:gd fmla="*/ 342374 h 648674" name="connsiteY13"/>
                  <a:gd fmla="*/ 114310 w 451103" name="connsiteX14"/>
                  <a:gd fmla="*/ 227655 h 648674" name="connsiteY14"/>
                  <a:gd fmla="*/ 229029 w 451103" name="connsiteX15"/>
                  <a:gd fmla="*/ 112936 h 648674" name="connsiteY15"/>
                  <a:gd fmla="*/ 343748 w 451103" name="connsiteX16"/>
                  <a:gd fmla="*/ 227632 h 648674" name="connsiteY16"/>
                  <a:gd fmla="*/ 229029 w 451103" name="connsiteX17"/>
                  <a:gd fmla="*/ 342340 h 648674"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648674" w="451103">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cap="flat" w="1131">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6CEE0026-4599-40FE-9804-C7ED18C95FED}"/>
                  </a:ext>
                </a:extLst>
              </p:cNvPr>
              <p:cNvSpPr/>
              <p:nvPr/>
            </p:nvSpPr>
            <p:spPr>
              <a:xfrm>
                <a:off x="6149883" y="4539064"/>
                <a:ext cx="51019" cy="84666"/>
              </a:xfrm>
              <a:custGeom>
                <a:avLst/>
                <a:gdLst>
                  <a:gd fmla="*/ -294 w 51019" name="connsiteX0"/>
                  <a:gd fmla="*/ 84482 h 84666" name="connsiteY0"/>
                  <a:gd fmla="*/ 50725 w 51019" name="connsiteX1"/>
                  <a:gd fmla="*/ 1162 h 84666" name="connsiteY1"/>
                  <a:gd fmla="*/ 50725 w 51019" name="connsiteX2"/>
                  <a:gd fmla="*/ -185 h 84666" name="connsiteY2"/>
                  <a:gd fmla="*/ -294 w 51019" name="connsiteX3"/>
                  <a:gd fmla="*/ 84482 h 84666" name="connsiteY3"/>
                </a:gdLst>
                <a:ahLst/>
                <a:cxnLst>
                  <a:cxn ang="0">
                    <a:pos x="connsiteX0" y="connsiteY0"/>
                  </a:cxn>
                  <a:cxn ang="0">
                    <a:pos x="connsiteX1" y="connsiteY1"/>
                  </a:cxn>
                  <a:cxn ang="0">
                    <a:pos x="connsiteX2" y="connsiteY2"/>
                  </a:cxn>
                  <a:cxn ang="0">
                    <a:pos x="connsiteX3" y="connsiteY3"/>
                  </a:cxn>
                </a:cxnLst>
                <a:rect b="b" l="l" r="r" t="t"/>
                <a:pathLst>
                  <a:path h="84666" w="51019">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cap="flat" w="1131">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90D6F888-A27C-4FA4-A84F-0EABD783E605}"/>
                  </a:ext>
                </a:extLst>
              </p:cNvPr>
              <p:cNvSpPr/>
              <p:nvPr/>
            </p:nvSpPr>
            <p:spPr>
              <a:xfrm>
                <a:off x="6013400" y="4446681"/>
                <a:ext cx="187467" cy="187390"/>
              </a:xfrm>
              <a:custGeom>
                <a:avLst/>
                <a:gdLst>
                  <a:gd fmla="*/ 93512 w 187467" name="connsiteX0"/>
                  <a:gd fmla="*/ -185 h 187390" name="connsiteY0"/>
                  <a:gd fmla="*/ -294 w 187467" name="connsiteX1"/>
                  <a:gd fmla="*/ 93398 h 187390" name="connsiteY1"/>
                  <a:gd fmla="*/ 93288 w 187467" name="connsiteX2"/>
                  <a:gd fmla="*/ 187205 h 187390" name="connsiteY2"/>
                  <a:gd fmla="*/ 136188 w 187467" name="connsiteX3"/>
                  <a:gd fmla="*/ 176864 h 187390" name="connsiteY3"/>
                  <a:gd fmla="*/ 187173 w 187467" name="connsiteX4"/>
                  <a:gd fmla="*/ 92163 h 187390" name="connsiteY4"/>
                  <a:gd fmla="*/ 93512 w 187467" name="connsiteX5"/>
                  <a:gd fmla="*/ -185 h 1873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7390" w="187467">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cap="flat" w="1131">
                <a:noFill/>
                <a:prstDash val="solid"/>
                <a:miter/>
              </a:ln>
            </p:spPr>
            <p:txBody>
              <a:bodyPr anchor="ctr" rtlCol="0"/>
              <a:lstStyle/>
              <a:p>
                <a:endParaRPr dirty="0" lang="en-US"/>
              </a:p>
            </p:txBody>
          </p:sp>
        </p:grpSp>
        <p:pic>
          <p:nvPicPr>
            <p:cNvPr id="6" name="Graphic 5">
              <a:extLst>
                <a:ext uri="{FF2B5EF4-FFF2-40B4-BE49-F238E27FC236}">
                  <a16:creationId xmlns:a16="http://schemas.microsoft.com/office/drawing/2014/main" id="{3C6DB58A-86E5-4895-86F1-D94E35A9B0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7" name="Graphic 6">
              <a:extLst>
                <a:ext uri="{FF2B5EF4-FFF2-40B4-BE49-F238E27FC236}">
                  <a16:creationId xmlns:a16="http://schemas.microsoft.com/office/drawing/2014/main" id="{2CEDBF1A-82FD-4367-B670-54D0A81AD1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8" name="Graphic 7">
              <a:extLst>
                <a:ext uri="{FF2B5EF4-FFF2-40B4-BE49-F238E27FC236}">
                  <a16:creationId xmlns:a16="http://schemas.microsoft.com/office/drawing/2014/main" id="{CB202BC9-2A41-49EF-8160-F25E8599F4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9" name="Graphic 8">
              <a:extLst>
                <a:ext uri="{FF2B5EF4-FFF2-40B4-BE49-F238E27FC236}">
                  <a16:creationId xmlns:a16="http://schemas.microsoft.com/office/drawing/2014/main" id="{D0512D39-31CA-4A4B-AF9C-1525CC7D6F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10" name="Rectangle: Rounded Corners 9">
              <a:extLst>
                <a:ext uri="{FF2B5EF4-FFF2-40B4-BE49-F238E27FC236}">
                  <a16:creationId xmlns:a16="http://schemas.microsoft.com/office/drawing/2014/main" id="{79B52F52-AC5F-486D-A921-D36FEE26BD72}"/>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41A6823F-FE5A-4616-A1BB-0258EBFED078}"/>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2" name="Group 11">
              <a:extLst>
                <a:ext uri="{FF2B5EF4-FFF2-40B4-BE49-F238E27FC236}">
                  <a16:creationId xmlns:a16="http://schemas.microsoft.com/office/drawing/2014/main" id="{B53D2D23-18A5-4C16-A794-C8DB66D4ED80}"/>
                </a:ext>
              </a:extLst>
            </p:cNvPr>
            <p:cNvGrpSpPr/>
            <p:nvPr/>
          </p:nvGrpSpPr>
          <p:grpSpPr>
            <a:xfrm>
              <a:off x="5689913" y="3638224"/>
              <a:ext cx="868845" cy="1012328"/>
              <a:chOff x="7422738" y="3683763"/>
              <a:chExt cx="686766" cy="800180"/>
            </a:xfrm>
          </p:grpSpPr>
          <p:sp>
            <p:nvSpPr>
              <p:cNvPr id="14" name="Freeform: Shape 13">
                <a:extLst>
                  <a:ext uri="{FF2B5EF4-FFF2-40B4-BE49-F238E27FC236}">
                    <a16:creationId xmlns:a16="http://schemas.microsoft.com/office/drawing/2014/main" id="{8F2D006A-EBB0-4020-B6AE-BE2C0DBC0D8A}"/>
                  </a:ext>
                </a:extLst>
              </p:cNvPr>
              <p:cNvSpPr/>
              <p:nvPr/>
            </p:nvSpPr>
            <p:spPr>
              <a:xfrm>
                <a:off x="7422797" y="3683763"/>
                <a:ext cx="686707" cy="149939"/>
              </a:xfrm>
              <a:custGeom>
                <a:avLst/>
                <a:gdLst>
                  <a:gd fmla="*/ 343096 w 686707" name="connsiteX0"/>
                  <a:gd fmla="*/ -197 h 149939" name="connsiteY0"/>
                  <a:gd fmla="*/ -246 w 686707" name="connsiteX1"/>
                  <a:gd fmla="*/ 74767 h 149939" name="connsiteY1"/>
                  <a:gd fmla="*/ -246 w 686707" name="connsiteX2"/>
                  <a:gd fmla="*/ 74767 h 149939" name="connsiteY2"/>
                  <a:gd fmla="*/ 343154 w 686707" name="connsiteX3"/>
                  <a:gd fmla="*/ 149742 h 149939" name="connsiteY3"/>
                  <a:gd fmla="*/ 343154 w 686707" name="connsiteX4"/>
                  <a:gd fmla="*/ 149742 h 149939" name="connsiteY4"/>
                  <a:gd fmla="*/ 686462 w 686707" name="connsiteX5"/>
                  <a:gd fmla="*/ 74767 h 149939" name="connsiteY5"/>
                  <a:gd fmla="*/ 343096 w 686707" name="connsiteX6"/>
                  <a:gd fmla="*/ -197 h 14993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49939" w="686707">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cap="flat" w="1166">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E6E8863B-F4B7-4DE5-897B-BC949AE5E2C0}"/>
                  </a:ext>
                </a:extLst>
              </p:cNvPr>
              <p:cNvSpPr/>
              <p:nvPr/>
            </p:nvSpPr>
            <p:spPr>
              <a:xfrm>
                <a:off x="7422738" y="3787203"/>
                <a:ext cx="686765" cy="263203"/>
              </a:xfrm>
              <a:custGeom>
                <a:avLst/>
                <a:gdLst>
                  <a:gd fmla="*/ 685387 w 686765" name="connsiteX0"/>
                  <a:gd fmla="*/ -197 h 263203" name="connsiteY0"/>
                  <a:gd fmla="*/ 343154 w 686765" name="connsiteX1"/>
                  <a:gd fmla="*/ 74556 h 263203" name="connsiteY1"/>
                  <a:gd fmla="*/ 922 w 686765" name="connsiteX2"/>
                  <a:gd fmla="*/ 725 h 263203" name="connsiteY2"/>
                  <a:gd fmla="*/ -246 w 686765" name="connsiteX3"/>
                  <a:gd fmla="*/ 182938 h 263203" name="connsiteY3"/>
                  <a:gd fmla="*/ -246 w 686765" name="connsiteX4"/>
                  <a:gd fmla="*/ 182938 h 263203" name="connsiteY4"/>
                  <a:gd fmla="*/ 343154 w 686765" name="connsiteX5"/>
                  <a:gd fmla="*/ 263006 h 263203" name="connsiteY5"/>
                  <a:gd fmla="*/ 685235 w 686765" name="connsiteX6"/>
                  <a:gd fmla="*/ 188696 h 263203" name="connsiteY6"/>
                  <a:gd fmla="*/ 685352 w 686765" name="connsiteX7"/>
                  <a:gd fmla="*/ 188696 h 263203" name="connsiteY7"/>
                  <a:gd fmla="*/ 685352 w 686765" name="connsiteX8"/>
                  <a:gd fmla="*/ 188229 h 263203" name="connsiteY8"/>
                  <a:gd fmla="*/ 686520 w 686765" name="connsiteX9"/>
                  <a:gd fmla="*/ 182938 h 263203" name="connsiteY9"/>
                  <a:gd fmla="*/ 685387 w 686765" name="connsiteX10"/>
                  <a:gd fmla="*/ -197 h 26320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03" w="686765">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cap="flat" w="1166">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751D107-605A-4260-A540-D5C667B8AB54}"/>
                  </a:ext>
                </a:extLst>
              </p:cNvPr>
              <p:cNvSpPr/>
              <p:nvPr/>
            </p:nvSpPr>
            <p:spPr>
              <a:xfrm>
                <a:off x="7422738" y="4003908"/>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404 h 263273" name="connsiteY8"/>
                  <a:gd fmla="*/ 686520 w 686765" name="connsiteX9"/>
                  <a:gd fmla="*/ 183113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cap="flat" w="1166">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B28C38E-CBE2-417D-96F8-F4D8FFB47779}"/>
                  </a:ext>
                </a:extLst>
              </p:cNvPr>
              <p:cNvSpPr/>
              <p:nvPr/>
            </p:nvSpPr>
            <p:spPr>
              <a:xfrm>
                <a:off x="7422738" y="4220670"/>
                <a:ext cx="686765" cy="263273"/>
              </a:xfrm>
              <a:custGeom>
                <a:avLst/>
                <a:gdLst>
                  <a:gd fmla="*/ 685387 w 686765" name="connsiteX0"/>
                  <a:gd fmla="*/ -197 h 263273" name="connsiteY0"/>
                  <a:gd fmla="*/ 343154 w 686765" name="connsiteX1"/>
                  <a:gd fmla="*/ 74627 h 263273" name="connsiteY1"/>
                  <a:gd fmla="*/ 922 w 686765" name="connsiteX2"/>
                  <a:gd fmla="*/ 784 h 263273" name="connsiteY2"/>
                  <a:gd fmla="*/ -246 w 686765" name="connsiteX3"/>
                  <a:gd fmla="*/ 182996 h 263273" name="connsiteY3"/>
                  <a:gd fmla="*/ -246 w 686765" name="connsiteX4"/>
                  <a:gd fmla="*/ 182996 h 263273" name="connsiteY4"/>
                  <a:gd fmla="*/ 343154 w 686765" name="connsiteX5"/>
                  <a:gd fmla="*/ 263076 h 263273" name="connsiteY5"/>
                  <a:gd fmla="*/ 685235 w 686765" name="connsiteX6"/>
                  <a:gd fmla="*/ 188755 h 263273" name="connsiteY6"/>
                  <a:gd fmla="*/ 685352 w 686765" name="connsiteX7"/>
                  <a:gd fmla="*/ 188755 h 263273" name="connsiteY7"/>
                  <a:gd fmla="*/ 685352 w 686765" name="connsiteX8"/>
                  <a:gd fmla="*/ 188287 h 263273" name="connsiteY8"/>
                  <a:gd fmla="*/ 686520 w 686765" name="connsiteX9"/>
                  <a:gd fmla="*/ 182996 h 263273" name="connsiteY9"/>
                  <a:gd fmla="*/ 685387 w 686765" name="connsiteX10"/>
                  <a:gd fmla="*/ -197 h 26327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63273" w="686765">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cap="flat" w="1166">
                <a:noFill/>
                <a:prstDash val="solid"/>
                <a:miter/>
              </a:ln>
            </p:spPr>
            <p:txBody>
              <a:bodyPr anchor="ctr" rtlCol="0"/>
              <a:lstStyle/>
              <a:p>
                <a:endParaRPr dirty="0" lang="en-US"/>
              </a:p>
            </p:txBody>
          </p:sp>
        </p:grpSp>
        <p:sp>
          <p:nvSpPr>
            <p:cNvPr id="13" name="Rectangle: Rounded Corners 12">
              <a:extLst>
                <a:ext uri="{FF2B5EF4-FFF2-40B4-BE49-F238E27FC236}">
                  <a16:creationId xmlns:a16="http://schemas.microsoft.com/office/drawing/2014/main" id="{894DB460-4B57-4B02-9DA5-E441FA8DC307}"/>
                </a:ext>
              </a:extLst>
            </p:cNvPr>
            <p:cNvSpPr/>
            <p:nvPr/>
          </p:nvSpPr>
          <p:spPr>
            <a:xfrm>
              <a:off x="6055859" y="2600523"/>
              <a:ext cx="848957" cy="776673"/>
            </a:xfrm>
            <a:prstGeom prst="roundRect">
              <a:avLst>
                <a:gd fmla="val 6493" name="adj"/>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sp>
        <p:nvSpPr>
          <p:cNvPr id="23" name="Title 22">
            <a:extLst>
              <a:ext uri="{FF2B5EF4-FFF2-40B4-BE49-F238E27FC236}">
                <a16:creationId xmlns:a16="http://schemas.microsoft.com/office/drawing/2014/main" id="{7E1AD2F5-71A7-493A-8A8E-3D30CC98B1CC}"/>
              </a:ext>
            </a:extLst>
          </p:cNvPr>
          <p:cNvSpPr>
            <a:spLocks noGrp="1"/>
          </p:cNvSpPr>
          <p:nvPr>
            <p:ph type="title"/>
          </p:nvPr>
        </p:nvSpPr>
        <p:spPr/>
        <p:txBody>
          <a:bodyPr/>
          <a:lstStyle/>
          <a:p txid="71297c7edd7085650a5c04c264c29f1e">
            <a:r>
              <a:rPr dirty="0" lang="en-US"/>
              <a:t>Calcul du Taux de Déclaration</a:t>
            </a:r>
          </a:p>
        </p:txBody>
      </p:sp>
      <p:sp>
        <p:nvSpPr>
          <p:cNvPr id="24" name="TextBox 23">
            <a:extLst>
              <a:ext uri="{FF2B5EF4-FFF2-40B4-BE49-F238E27FC236}">
                <a16:creationId xmlns:a16="http://schemas.microsoft.com/office/drawing/2014/main" id="{F0E1D071-D88A-4BEA-9254-5CF070185B5D}"/>
              </a:ext>
            </a:extLst>
          </p:cNvPr>
          <p:cNvSpPr txBox="1"/>
          <p:nvPr/>
        </p:nvSpPr>
        <p:spPr>
          <a:xfrm>
            <a:off x="6096000" y="2361494"/>
            <a:ext cx="3951109" cy="830997"/>
          </a:xfrm>
          <a:prstGeom prst="rect">
            <a:avLst/>
          </a:prstGeom>
          <a:noFill/>
        </p:spPr>
        <p:txBody>
          <a:bodyPr rtlCol="0" wrap="square">
            <a:spAutoFit/>
          </a:bodyPr>
          <a:lstStyle/>
          <a:p txid="4651b8d10f8f88ecf40ed9d0a71880bc">
            <a:pPr algn="l" indent="-342900" marL="342900">
              <a:buClr>
                <a:srgbClr val="008CCF"/>
              </a:buClr>
              <a:buFont charset="0" panose="020B0604020202020204" pitchFamily="34" typeface="Arial"/>
              <a:buChar char="•"/>
            </a:pPr>
            <a:r>
              <a:rPr dirty="0" lang="en-US" sz="2400"/>
              <a:t>Terminer les enregistrements d'ensembles de données</a:t>
            </a:r>
          </a:p>
        </p:txBody>
      </p:sp>
    </p:spTree>
    <p:custDataLst>
      <p:tags r:id="rId1"/>
    </p:custDataLst>
    <p:extLst>
      <p:ext uri="{BB962C8B-B14F-4D97-AF65-F5344CB8AC3E}">
        <p14:creationId xmlns:p14="http://schemas.microsoft.com/office/powerpoint/2010/main" val="1452044322"/>
      </p:ext>
    </p:extLst>
  </p:cSld>
  <p:clrMapOvr>
    <a:masterClrMapping/>
  </p:clrMapOvr>
  <mc:AlternateContent xmlns:mc="http://schemas.openxmlformats.org/markup-compatibility/2006" xmlns:p14="http://schemas.microsoft.com/office/powerpoint/2010/main">
    <mc:Choice Requires="p14">
      <p:transition advTm="8078" p14:dur="2000" spd="slow"/>
    </mc:Choice>
    <mc:Fallback xmlns="">
      <p:transition advTm="80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7E1AD2F5-71A7-493A-8A8E-3D30CC98B1CC}"/>
              </a:ext>
            </a:extLst>
          </p:cNvPr>
          <p:cNvSpPr>
            <a:spLocks noGrp="1"/>
          </p:cNvSpPr>
          <p:nvPr>
            <p:ph type="title"/>
          </p:nvPr>
        </p:nvSpPr>
        <p:spPr/>
        <p:txBody>
          <a:bodyPr/>
          <a:lstStyle/>
          <a:p txid="71297c7edd7085650a5c04c264c29f1e">
            <a:r>
              <a:rPr dirty="0" lang="en-US"/>
              <a:t>Calcul du Taux de Déclaration</a:t>
            </a:r>
          </a:p>
        </p:txBody>
      </p:sp>
      <p:sp>
        <p:nvSpPr>
          <p:cNvPr id="24" name="TextBox 23">
            <a:extLst>
              <a:ext uri="{FF2B5EF4-FFF2-40B4-BE49-F238E27FC236}">
                <a16:creationId xmlns:a16="http://schemas.microsoft.com/office/drawing/2014/main" id="{F0E1D071-D88A-4BEA-9254-5CF070185B5D}"/>
              </a:ext>
            </a:extLst>
          </p:cNvPr>
          <p:cNvSpPr txBox="1"/>
          <p:nvPr/>
        </p:nvSpPr>
        <p:spPr>
          <a:xfrm>
            <a:off x="2144891" y="2474383"/>
            <a:ext cx="3951109" cy="830997"/>
          </a:xfrm>
          <a:prstGeom prst="rect">
            <a:avLst/>
          </a:prstGeom>
          <a:noFill/>
        </p:spPr>
        <p:txBody>
          <a:bodyPr rtlCol="0" wrap="square">
            <a:spAutoFit/>
          </a:bodyPr>
          <a:lstStyle/>
          <a:p txid="4651b8d10f8f88ecf40ed9d0a71880bc">
            <a:pPr algn="l" indent="-342900" marL="342900">
              <a:buClr>
                <a:srgbClr val="008CCF"/>
              </a:buClr>
              <a:buFont charset="0" panose="020B0604020202020204" pitchFamily="34" typeface="Arial"/>
              <a:buChar char="•"/>
            </a:pPr>
            <a:r>
              <a:rPr dirty="0" lang="en-US" sz="2400"/>
              <a:t>Terminer les enregistrements d'ensembles de données</a:t>
            </a:r>
          </a:p>
        </p:txBody>
      </p:sp>
      <p:grpSp>
        <p:nvGrpSpPr>
          <p:cNvPr id="25" name="Group 24">
            <a:extLst>
              <a:ext uri="{FF2B5EF4-FFF2-40B4-BE49-F238E27FC236}">
                <a16:creationId xmlns:a16="http://schemas.microsoft.com/office/drawing/2014/main" id="{F9D0794D-799B-4312-8DF2-51D18EE25B98}"/>
              </a:ext>
            </a:extLst>
          </p:cNvPr>
          <p:cNvGrpSpPr/>
          <p:nvPr/>
        </p:nvGrpSpPr>
        <p:grpSpPr>
          <a:xfrm>
            <a:off x="7172970" y="2474383"/>
            <a:ext cx="1662266" cy="627655"/>
            <a:chOff x="7514834" y="4982073"/>
            <a:chExt cx="1662266" cy="627655"/>
          </a:xfrm>
        </p:grpSpPr>
        <p:sp>
          <p:nvSpPr>
            <p:cNvPr id="26" name="Rectangle: Rounded Corners 25">
              <a:extLst>
                <a:ext uri="{FF2B5EF4-FFF2-40B4-BE49-F238E27FC236}">
                  <a16:creationId xmlns:a16="http://schemas.microsoft.com/office/drawing/2014/main" id="{C2A1DFE9-704F-4907-9AE1-1B65FC82AFEE}"/>
                </a:ext>
              </a:extLst>
            </p:cNvPr>
            <p:cNvSpPr/>
            <p:nvPr/>
          </p:nvSpPr>
          <p:spPr>
            <a:xfrm>
              <a:off x="7514834" y="5091113"/>
              <a:ext cx="1662266" cy="518615"/>
            </a:xfrm>
            <a:prstGeom prst="roundRect">
              <a:avLst>
                <a:gd fmla="val 22742" name="adj"/>
              </a:avLst>
            </a:prstGeom>
            <a:solidFill>
              <a:schemeClr val="tx2"/>
            </a:solidFill>
            <a:ln cap="flat" w="5475">
              <a:noFill/>
              <a:prstDash val="solid"/>
              <a:miter/>
            </a:ln>
          </p:spPr>
          <p:txBody>
            <a:bodyPr anchor="ctr" rtlCol="0"/>
            <a:lstStyle/>
            <a:p>
              <a:endParaRPr dirty="0" lang="en-US"/>
            </a:p>
          </p:txBody>
        </p:sp>
        <p:pic>
          <p:nvPicPr>
            <p:cNvPr id="27" name="Graphic 26">
              <a:extLst>
                <a:ext uri="{FF2B5EF4-FFF2-40B4-BE49-F238E27FC236}">
                  <a16:creationId xmlns:a16="http://schemas.microsoft.com/office/drawing/2014/main" id="{CF935713-A46E-4E1E-93BB-F4011981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1199" y="4982073"/>
              <a:ext cx="713379" cy="589313"/>
            </a:xfrm>
            <a:prstGeom prst="rect">
              <a:avLst/>
            </a:prstGeom>
          </p:spPr>
        </p:pic>
      </p:grpSp>
      <p:pic>
        <p:nvPicPr>
          <p:cNvPr descr="Arrow: Straight with solid fill" id="28" name="Graphic 27">
            <a:extLst>
              <a:ext uri="{FF2B5EF4-FFF2-40B4-BE49-F238E27FC236}">
                <a16:creationId xmlns:a16="http://schemas.microsoft.com/office/drawing/2014/main" id="{DFD49033-1E81-4D2A-AEA5-50B1B00BD1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670061" y="2385530"/>
            <a:ext cx="914400" cy="914400"/>
          </a:xfrm>
          <a:prstGeom prst="rect">
            <a:avLst/>
          </a:prstGeom>
        </p:spPr>
      </p:pic>
      <p:sp>
        <p:nvSpPr>
          <p:cNvPr id="29" name="TextBox 28">
            <a:extLst>
              <a:ext uri="{FF2B5EF4-FFF2-40B4-BE49-F238E27FC236}">
                <a16:creationId xmlns:a16="http://schemas.microsoft.com/office/drawing/2014/main" id="{F4761A01-17F0-42AC-BA8B-F66408305031}"/>
              </a:ext>
            </a:extLst>
          </p:cNvPr>
          <p:cNvSpPr txBox="1"/>
          <p:nvPr/>
        </p:nvSpPr>
        <p:spPr>
          <a:xfrm>
            <a:off x="6541063" y="1505372"/>
            <a:ext cx="2926080" cy="510778"/>
          </a:xfrm>
          <a:prstGeom prst="roundRect">
            <a:avLst/>
          </a:prstGeom>
          <a:solidFill>
            <a:schemeClr val="accent2"/>
          </a:solidFill>
        </p:spPr>
        <p:txBody>
          <a:bodyPr rtlCol="0" wrap="square">
            <a:spAutoFit/>
          </a:bodyPr>
          <a:lstStyle/>
          <a:p txid="c0d9a75535b168235a42168465a6361e">
            <a:pPr algn="ctr">
              <a:buClr>
                <a:srgbClr val="008CCF"/>
              </a:buClr>
            </a:pPr>
            <a:r>
              <a:rPr dirty="0" lang="en-US" sz="2400">
                <a:solidFill>
                  <a:schemeClr val="bg1"/>
                </a:solidFill>
              </a:rPr>
              <a:t>Bouton terminé</a:t>
            </a:r>
          </a:p>
        </p:txBody>
      </p:sp>
      <p:sp>
        <p:nvSpPr>
          <p:cNvPr id="30" name="TextBox 29">
            <a:extLst>
              <a:ext uri="{FF2B5EF4-FFF2-40B4-BE49-F238E27FC236}">
                <a16:creationId xmlns:a16="http://schemas.microsoft.com/office/drawing/2014/main" id="{86B806DC-A4EF-4E37-9791-A178CD0F2F77}"/>
              </a:ext>
            </a:extLst>
          </p:cNvPr>
          <p:cNvSpPr txBox="1"/>
          <p:nvPr/>
        </p:nvSpPr>
        <p:spPr>
          <a:xfrm>
            <a:off x="6129867" y="4426352"/>
            <a:ext cx="3951109" cy="1200329"/>
          </a:xfrm>
          <a:prstGeom prst="rect">
            <a:avLst/>
          </a:prstGeom>
          <a:noFill/>
        </p:spPr>
        <p:txBody>
          <a:bodyPr rtlCol="0" wrap="square">
            <a:spAutoFit/>
          </a:bodyPr>
          <a:lstStyle/>
          <a:p txid="40be80b599cfa3c8ea0c891da9d4d5ca">
            <a:pPr algn="l" indent="-342900" marL="342900">
              <a:buClr>
                <a:srgbClr val="008CCF"/>
              </a:buClr>
              <a:buFont charset="0" panose="020B0604020202020204" pitchFamily="34" typeface="Arial"/>
              <a:buChar char="•"/>
            </a:pPr>
            <a:r>
              <a:rPr dirty="0" lang="en-US" sz="2400"/>
              <a:t>Le formulaire est dûment rempli pour permettre le calcul du taux de déclaration</a:t>
            </a:r>
          </a:p>
        </p:txBody>
      </p:sp>
      <p:pic>
        <p:nvPicPr>
          <p:cNvPr descr="Arrow: Straight with solid fill" id="31" name="Graphic 30">
            <a:extLst>
              <a:ext uri="{FF2B5EF4-FFF2-40B4-BE49-F238E27FC236}">
                <a16:creationId xmlns:a16="http://schemas.microsoft.com/office/drawing/2014/main" id="{EAB9386D-C95E-4DD6-AEA7-8C68B91D9F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5400000">
            <a:off x="7501624" y="3358868"/>
            <a:ext cx="914400" cy="914400"/>
          </a:xfrm>
          <a:prstGeom prst="rect">
            <a:avLst/>
          </a:prstGeom>
        </p:spPr>
      </p:pic>
    </p:spTree>
    <p:custDataLst>
      <p:tags r:id="rId1"/>
    </p:custDataLst>
    <p:extLst>
      <p:ext uri="{BB962C8B-B14F-4D97-AF65-F5344CB8AC3E}">
        <p14:creationId xmlns:p14="http://schemas.microsoft.com/office/powerpoint/2010/main" val="1824437884"/>
      </p:ext>
    </p:extLst>
  </p:cSld>
  <p:clrMapOvr>
    <a:masterClrMapping/>
  </p:clrMapOvr>
  <mc:AlternateContent xmlns:mc="http://schemas.openxmlformats.org/markup-compatibility/2006" xmlns:p159="http://schemas.microsoft.com/office/powerpoint/2015/09/main">
    <mc:Choice Requires="p159">
      <p:transition advTm="17161" spd="slow">
        <p159:morph option="byObject"/>
      </p:transition>
    </mc:Choice>
    <mc:Fallback xmlns="">
      <p:transition advTm="171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28"/>
                                        </p:tgtEl>
                                        <p:attrNameLst>
                                          <p:attrName>style.visibility</p:attrName>
                                        </p:attrNameLst>
                                      </p:cBhvr>
                                      <p:to>
                                        <p:strVal val="visible"/>
                                      </p:to>
                                    </p:set>
                                    <p:animEffect filter="wipe(left)" transition="in">
                                      <p:cBhvr>
                                        <p:cTn dur="500" id="7"/>
                                        <p:tgtEl>
                                          <p:spTgt spid="28"/>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25"/>
                                        </p:tgtEl>
                                        <p:attrNameLst>
                                          <p:attrName>style.visibility</p:attrName>
                                        </p:attrNameLst>
                                      </p:cBhvr>
                                      <p:to>
                                        <p:strVal val="visible"/>
                                      </p:to>
                                    </p:set>
                                    <p:animEffect filter="fade" transition="in">
                                      <p:cBhvr>
                                        <p:cTn dur="500" id="11"/>
                                        <p:tgtEl>
                                          <p:spTgt spid="25"/>
                                        </p:tgtEl>
                                      </p:cBhvr>
                                    </p:animEffect>
                                  </p:childTnLst>
                                </p:cTn>
                              </p:par>
                              <p:par>
                                <p:cTn fill="hold" grpId="0" id="12" nodeType="with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2" presetSubtype="8">
                                  <p:stCondLst>
                                    <p:cond delay="0"/>
                                  </p:stCondLst>
                                  <p:childTnLst>
                                    <p:set>
                                      <p:cBhvr>
                                        <p:cTn dur="1" fill="hold" id="18">
                                          <p:stCondLst>
                                            <p:cond delay="0"/>
                                          </p:stCondLst>
                                        </p:cTn>
                                        <p:tgtEl>
                                          <p:spTgt spid="31"/>
                                        </p:tgtEl>
                                        <p:attrNameLst>
                                          <p:attrName>style.visibility</p:attrName>
                                        </p:attrNameLst>
                                      </p:cBhvr>
                                      <p:to>
                                        <p:strVal val="visible"/>
                                      </p:to>
                                    </p:set>
                                    <p:animEffect filter="wipe(left)" transition="in">
                                      <p:cBhvr>
                                        <p:cTn dur="500" id="19"/>
                                        <p:tgtEl>
                                          <p:spTgt spid="31"/>
                                        </p:tgtEl>
                                      </p:cBhvr>
                                    </p:animEffect>
                                  </p:childTnLst>
                                </p:cTn>
                              </p:par>
                            </p:childTnLst>
                          </p:cTn>
                        </p:par>
                        <p:par>
                          <p:cTn fill="hold" id="20">
                            <p:stCondLst>
                              <p:cond delay="500"/>
                            </p:stCondLst>
                            <p:childTnLst>
                              <p:par>
                                <p:cTn fill="hold" grpId="0" id="21" nodeType="after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30"/>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txid="a1a9c1057b288ca7b844b65ba8ab4aad">
            <a:r>
              <a:rPr dirty="0" lang="en-US"/>
              <a:t>5 paramètres du Résumé des Taux de Déclaration</a:t>
            </a:r>
          </a:p>
        </p:txBody>
      </p:sp>
      <p:sp>
        <p:nvSpPr>
          <p:cNvPr id="26" name="TextBox 25">
            <a:extLst>
              <a:ext uri="{FF2B5EF4-FFF2-40B4-BE49-F238E27FC236}">
                <a16:creationId xmlns:a16="http://schemas.microsoft.com/office/drawing/2014/main" id="{EF258598-35FC-4D58-8A39-D445BECF8607}"/>
              </a:ext>
            </a:extLst>
          </p:cNvPr>
          <p:cNvSpPr txBox="1"/>
          <p:nvPr/>
        </p:nvSpPr>
        <p:spPr>
          <a:xfrm>
            <a:off x="2165350" y="1866900"/>
            <a:ext cx="3149600" cy="461665"/>
          </a:xfrm>
          <a:prstGeom prst="rect">
            <a:avLst/>
          </a:prstGeom>
          <a:noFill/>
        </p:spPr>
        <p:txBody>
          <a:bodyPr rtlCol="0" wrap="square">
            <a:spAutoFit/>
          </a:bodyPr>
          <a:lstStyle/>
          <a:p txid="731625cf15c63404065bb329d4ed3882">
            <a:pPr algn="l" indent="-457200" marL="457200">
              <a:buClr>
                <a:srgbClr val="008CCF"/>
              </a:buClr>
              <a:buFont typeface="+mj-lt"/>
              <a:buAutoNum type="arabicPeriod"/>
            </a:pPr>
            <a:r>
              <a:rPr dirty="0" lang="en-US" sz="2400"/>
              <a:t>Rapports effectifs</a:t>
            </a:r>
          </a:p>
        </p:txBody>
      </p:sp>
      <p:pic>
        <p:nvPicPr>
          <p:cNvPr descr="Arrow: Straight with solid fill" id="27" name="Graphic 26">
            <a:extLst>
              <a:ext uri="{FF2B5EF4-FFF2-40B4-BE49-F238E27FC236}">
                <a16:creationId xmlns:a16="http://schemas.microsoft.com/office/drawing/2014/main" id="{E9103D15-E4C1-4C28-8EC0-7CAF6466E5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1640532"/>
            <a:ext cx="914400" cy="914400"/>
          </a:xfrm>
          <a:prstGeom prst="rect">
            <a:avLst/>
          </a:prstGeom>
        </p:spPr>
      </p:pic>
      <p:sp>
        <p:nvSpPr>
          <p:cNvPr id="28" name="TextBox 27">
            <a:extLst>
              <a:ext uri="{FF2B5EF4-FFF2-40B4-BE49-F238E27FC236}">
                <a16:creationId xmlns:a16="http://schemas.microsoft.com/office/drawing/2014/main" id="{1DC1DD43-C949-4165-8689-5DDAB83CBB8E}"/>
              </a:ext>
            </a:extLst>
          </p:cNvPr>
          <p:cNvSpPr txBox="1"/>
          <p:nvPr/>
        </p:nvSpPr>
        <p:spPr>
          <a:xfrm>
            <a:off x="6621641" y="1723935"/>
            <a:ext cx="3474859" cy="830997"/>
          </a:xfrm>
          <a:prstGeom prst="rect">
            <a:avLst/>
          </a:prstGeom>
          <a:noFill/>
        </p:spPr>
        <p:txBody>
          <a:bodyPr rtlCol="0" wrap="square">
            <a:spAutoFit/>
          </a:bodyPr>
          <a:lstStyle/>
          <a:p txid="bcc67d239723a0f39bdd78ce227c812d">
            <a:pPr algn="l">
              <a:buClr>
                <a:srgbClr val="008CCF"/>
              </a:buClr>
            </a:pPr>
            <a:r>
              <a:rPr dirty="0" lang="en-US" sz="2400"/>
              <a:t># Nombre d'ensembles de données marqués comme étant terminés</a:t>
            </a:r>
          </a:p>
        </p:txBody>
      </p:sp>
    </p:spTree>
    <p:custDataLst>
      <p:tags r:id="rId1"/>
    </p:custDataLst>
    <p:extLst>
      <p:ext uri="{BB962C8B-B14F-4D97-AF65-F5344CB8AC3E}">
        <p14:creationId xmlns:p14="http://schemas.microsoft.com/office/powerpoint/2010/main" val="3348171337"/>
      </p:ext>
    </p:extLst>
  </p:cSld>
  <p:clrMapOvr>
    <a:masterClrMapping/>
  </p:clrMapOvr>
  <mc:AlternateContent xmlns:mc="http://schemas.openxmlformats.org/markup-compatibility/2006" xmlns:p14="http://schemas.microsoft.com/office/powerpoint/2010/main">
    <mc:Choice Requires="p14">
      <p:transition advTm="12069" p14:dur="2000" spd="slow"/>
    </mc:Choice>
    <mc:Fallback xmlns="">
      <p:transition advTm="1206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27"/>
                                        </p:tgtEl>
                                        <p:attrNameLst>
                                          <p:attrName>style.visibility</p:attrName>
                                        </p:attrNameLst>
                                      </p:cBhvr>
                                      <p:to>
                                        <p:strVal val="visible"/>
                                      </p:to>
                                    </p:set>
                                    <p:animEffect filter="wipe(left)" transition="in">
                                      <p:cBhvr>
                                        <p:cTn dur="500" id="12"/>
                                        <p:tgtEl>
                                          <p:spTgt spid="27"/>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8"/>
                                        </p:tgtEl>
                                        <p:attrNameLst>
                                          <p:attrName>style.visibility</p:attrName>
                                        </p:attrNameLst>
                                      </p:cBhvr>
                                      <p:to>
                                        <p:strVal val="visible"/>
                                      </p:to>
                                    </p:set>
                                    <p:animEffect filter="fade" transition="in">
                                      <p:cBhvr>
                                        <p:cTn dur="500" id="16"/>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grpId="0" spid="28"/>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82FBFC08-6A7F-45E3-90F1-54B6C9D8E503}"/>
  <p:tag name="ISPRING_RESOURCE_FOLDER" val="C:\Users\alita\Documents\0. Clientes LOCAL\DHIS2\Fundamentals\2.0\Data Capture and validation\M3\3.3.3_ReportingRateSummary\"/>
  <p:tag name="ISPRING_PRESENTATION_PATH" val="C:\Users\alita\Documents\0. Clientes LOCAL\DHIS2\Fundamentals\2.0\Data Capture and validation\M3\3.3.3_ReportingRateSummary.pptx"/>
  <p:tag name="ISPRING_SCREEN_RECS_UPDATED" val="C:\Users\alita\Documents\0. Clientes LOCAL\DHIS2\Fundamentals\2.0\Data Capture and validation\M3\3.3.3_ReportingRateSummary\"/>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75"/>
  <p:tag name="ISPRING_PRESENTATION_INFO_2" val="&lt;?xml version=&quot;1.0&quot; encoding=&quot;UTF-8&quot; standalone=&quot;no&quot; ?&gt;&#10;&lt;presentation2&gt;&#10;&#10;  &lt;slides&gt;&#10;    &lt;slide id=&quot;{6F6717BC-6831-4560-A8EF-931CA5E67C79}&quot; pptId=&quot;299&quot;/&gt;&#10;    &lt;slide id=&quot;{75BFC765-82DB-47EF-A621-A78E54D42C13}&quot; pptId=&quot;317&quot;/&gt;&#10;    &lt;slide id=&quot;{77906D92-FA8D-4D65-95D3-3D6AB8B26432}&quot; pptId=&quot;333&quot;/&gt;&#10;    &lt;slide id=&quot;{B1F0BEC2-D8A2-47D9-A6F5-FB360A49CA59}&quot; pptId=&quot;334&quot;/&gt;&#10;    &lt;slide id=&quot;{C569A9C1-608B-4205-9C31-1DCD40DFDFFF}&quot; pptId=&quot;326&quot;/&gt;&#10;    &lt;slide id=&quot;{70C4E8CE-4432-4390-AFE6-3A2008D26E8A}&quot; pptId=&quot;327&quot;/&gt;&#10;    &lt;slide id=&quot;{008A4281-F96B-4733-9892-82F3D7E75429}&quot; pptId=&quot;328&quot;/&gt;&#10;    &lt;slide id=&quot;{CA1B9304-011F-4846-AF9A-9CB6DBCAE674}&quot; pptId=&quot;335&quot;/&gt;&#10;    &lt;slide id=&quot;{441F3324-D467-45AC-909E-F11977649268}&quot; pptId=&quot;318&quot;/&gt;&#10;    &lt;slide id=&quot;{76FA2767-02CB-4265-82B5-ABD51E9D5001}&quot; pptId=&quot;319&quot;/&gt;&#10;    &lt;slide id=&quot;{6691018A-8F74-4289-8CDF-2B5DA9BD47F8}&quot; pptId=&quot;320&quot;/&gt;&#10;    &lt;slide id=&quot;{4DD7A5A0-144B-4B2A-9E25-C4BAFF573E6D}&quot; pptId=&quot;324&quot;/&gt;&#10;    &lt;slide id=&quot;{31909465-C098-4A43-A9FC-93DD08588E3A}&quot; pptId=&quot;329&quot;/&gt;&#10;    &lt;slide id=&quot;{E85BE338-BB27-4651-A4C0-430143F859F5}&quot; pptId=&quot;325&quot;/&gt;&#10;    &lt;slide id=&quot;{0A977812-89A0-425A-9E42-118F8A197520}&quot; pptId=&quot;330&quot;/&gt;&#10;    &lt;slide id=&quot;{500E6818-D404-4555-A30E-9E59F11F606E}&quot; pptId=&quot;332&quot;/&gt;&#10;    &lt;slide id=&quot;{8C83BD34-F405-4C4A-8733-3728CC6D4751}&quot; pptId=&quot;303&quot;/&gt;&#10;    &lt;slide id=&quot;{A7759DEA-4B1E-4EE8-88B1-E41AD848ACC1}&quot; pptId=&quot;272&quot;/&gt;&#10;  &lt;/slides&gt;&#10;&#10;  &lt;narration&gt;&#10;    &lt;audioTracks&gt;&#10;      &lt;audioTrack muted=&quot;false&quot; name=&quot;intro&quot; resource=&quot;f5fe6373&quot; slideId=&quot;{6F6717BC-6831-4560-A8EF-931CA5E67C79}&quot; startTime=&quot;0&quot; stepIndex=&quot;0&quot; volume=&quot;1&quot;&gt;&#10;        &lt;audio channels=&quot;2&quot; format=&quot;fltp&quot; sampleRate=&quot;44100&quot;/&gt;&#10;      &lt;/audioTrack&gt;&#10;      &lt;audioTrack muted=&quot;false&quot; name=&quot;Text-to-speech clip — Audio  1&quot; resource=&quot;7083fa53&quot; slideId=&quot;{75BFC765-82DB-47EF-A621-A78E54D42C13}&quot; startTime=&quot;0&quot; stepIndex=&quot;0&quot; volume=&quot;1&quot;&gt;&#10;        &lt;audio channels=&quot;2&quot; format=&quot;fltp&quot; sampleRate=&quot;48000&quot;/&gt;&#10;      &lt;/audioTrack&gt;&#10;      &lt;audioTrack muted=&quot;false&quot; name=&quot;Text-to-speech clip — Audio  2&quot; resource=&quot;bac76b6d&quot; slideId=&quot;{77906D92-FA8D-4D65-95D3-3D6AB8B26432}&quot; startTime=&quot;60&quot; stepIndex=&quot;0&quot; volume=&quot;1&quot;&gt;&#10;        &lt;audio channels=&quot;2&quot; format=&quot;fltp&quot; sampleRate=&quot;48000&quot;/&gt;&#10;      &lt;/audioTrack&gt;&#10;      &lt;audioTrack muted=&quot;false&quot; name=&quot;Text-to-speech clip — Audio  3&quot; resource=&quot;f68d275b&quot; slideId=&quot;{B1F0BEC2-D8A2-47D9-A6F5-FB360A49CA59}&quot; startTime=&quot;176&quot; stepIndex=&quot;0&quot; volume=&quot;1&quot;&gt;&#10;        &lt;audio channels=&quot;2&quot; format=&quot;fltp&quot; sampleRate=&quot;48000&quot;/&gt;&#10;      &lt;/audioTrack&gt;&#10;      &lt;audioTrack muted=&quot;false&quot; name=&quot;Text-to-speech clip — Audio  4&quot; resource=&quot;78e49fcf&quot; slideId=&quot;{C569A9C1-608B-4205-9C31-1DCD40DFDFFF}&quot; startTime=&quot;0&quot; stepIndex=&quot;0&quot; volume=&quot;1&quot;&gt;&#10;        &lt;audio channels=&quot;2&quot; format=&quot;fltp&quot; sampleRate=&quot;48000&quot;/&gt;&#10;      &lt;/audioTrack&gt;&#10;      &lt;audioTrack muted=&quot;false&quot; name=&quot;Text-to-speech clip — Audio  5&quot; resource=&quot;c1ffc14f&quot; slideId=&quot;{70C4E8CE-4432-4390-AFE6-3A2008D26E8A}&quot; startTime=&quot;0&quot; stepIndex=&quot;0&quot; volume=&quot;1&quot;&gt;&#10;        &lt;audio channels=&quot;2&quot; format=&quot;fltp&quot; sampleRate=&quot;48000&quot;/&gt;&#10;      &lt;/audioTrack&gt;&#10;      &lt;audioTrack muted=&quot;false&quot; name=&quot;Text-to-speech clip — Audio  6&quot; resource=&quot;f759b674&quot; slideId=&quot;{CA1B9304-011F-4846-AF9A-9CB6DBCAE674}&quot; startTime=&quot;0&quot; stepIndex=&quot;0&quot; volume=&quot;1&quot;&gt;&#10;        &lt;audio channels=&quot;2&quot; format=&quot;fltp&quot; sampleRate=&quot;48000&quot;/&gt;&#10;      &lt;/audioTrack&gt;&#10;      &lt;audioTrack muted=&quot;false&quot; name=&quot;Text-to-speech clip — Audio  7&quot; resource=&quot;5aa4247d&quot; slideId=&quot;{008A4281-F96B-4733-9892-82F3D7E75429}&quot; startTime=&quot;0&quot; stepIndex=&quot;0&quot; volume=&quot;1&quot;&gt;&#10;        &lt;audio channels=&quot;2&quot; format=&quot;fltp&quot; sampleRate=&quot;48000&quot;/&gt;&#10;      &lt;/audioTrack&gt;&#10;      &lt;audioTrack muted=&quot;false&quot; name=&quot;Text-to-speech clip — Audio  8&quot; resource=&quot;7f437f5a&quot; slideId=&quot;{441F3324-D467-45AC-909E-F11977649268}&quot; startTime=&quot;0&quot; stepIndex=&quot;0&quot; volume=&quot;1&quot;&gt;&#10;        &lt;audio channels=&quot;2&quot; format=&quot;fltp&quot; sampleRate=&quot;48000&quot;/&gt;&#10;      &lt;/audioTrack&gt;&#10;      &lt;audioTrack muted=&quot;false&quot; name=&quot;Text-to-speech clip — Audio  9&quot; resource=&quot;86f0a4e9&quot; slideId=&quot;{76FA2767-02CB-4265-82B5-ABD51E9D5001}&quot; startTime=&quot;0&quot; stepIndex=&quot;0&quot; volume=&quot;1&quot;&gt;&#10;        &lt;audio channels=&quot;2&quot; format=&quot;fltp&quot; sampleRate=&quot;48000&quot;/&gt;&#10;      &lt;/audioTrack&gt;&#10;      &lt;audioTrack muted=&quot;false&quot; name=&quot;Text-to-speech clip — Audio  10&quot; resource=&quot;e1d7733c&quot; slideId=&quot;{6691018A-8F74-4289-8CDF-2B5DA9BD47F8}&quot; startTime=&quot;0&quot; stepIndex=&quot;0&quot; volume=&quot;1&quot;&gt;&#10;        &lt;audio channels=&quot;2&quot; format=&quot;fltp&quot; sampleRate=&quot;48000&quot;/&gt;&#10;      &lt;/audioTrack&gt;&#10;      &lt;audioTrack muted=&quot;false&quot; name=&quot;Text-to-speech clip — Audio  11&quot; resource=&quot;d17d7b7b&quot; slideId=&quot;{4DD7A5A0-144B-4B2A-9E25-C4BAFF573E6D}&quot; startTime=&quot;0&quot; stepIndex=&quot;0&quot; volume=&quot;1&quot;&gt;&#10;        &lt;audio channels=&quot;2&quot; format=&quot;fltp&quot; sampleRate=&quot;48000&quot;/&gt;&#10;      &lt;/audioTrack&gt;&#10;      &lt;audioTrack muted=&quot;false&quot; name=&quot;Text-to-speech clip — Audio  12&quot; resource=&quot;d68c13d9&quot; slideId=&quot;{31909465-C098-4A43-A9FC-93DD08588E3A}&quot; startTime=&quot;0&quot; stepIndex=&quot;0&quot; volume=&quot;1&quot;&gt;&#10;        &lt;audio channels=&quot;2&quot; format=&quot;fltp&quot; sampleRate=&quot;48000&quot;/&gt;&#10;      &lt;/audioTrack&gt;&#10;      &lt;audioTrack muted=&quot;false&quot; name=&quot;Text-to-speech clip — Audio  13&quot; resource=&quot;27b98130&quot; slideId=&quot;{E85BE338-BB27-4651-A4C0-430143F859F5}&quot; startTime=&quot;0&quot; stepIndex=&quot;0&quot; volume=&quot;1&quot;&gt;&#10;        &lt;audio channels=&quot;2&quot; format=&quot;fltp&quot; sampleRate=&quot;48000&quot;/&gt;&#10;      &lt;/audioTrack&gt;&#10;      &lt;audioTrack muted=&quot;false&quot; name=&quot;Text-to-speech clip — Audio  14&quot; resource=&quot;12aa207b&quot; slideId=&quot;{500E6818-D404-4555-A30E-9E59F11F606E}&quot; startTime=&quot;0&quot; stepIndex=&quot;0&quot; volume=&quot;1&quot;&gt;&#10;        &lt;audio channels=&quot;2&quot; format=&quot;fltp&quot; sampleRate=&quot;48000&quot;/&gt;&#10;      &lt;/audioTrack&gt;&#10;      &lt;audioTrack muted=&quot;false&quot; name=&quot;Text-to-speech clip — Audio  15&quot; resource=&quot;74c82e51&quot; slideId=&quot;{8C83BD34-F405-4C4A-8733-3728CC6D4751}&quot; startTime=&quot;0&quot; stepIndex=&quot;0&quot; volume=&quot;1&quot;&gt;&#10;        &lt;audio channels=&quot;2&quot; format=&quot;fltp&quot; sampleRate=&quot;48000&quot;/&gt;&#10;      &lt;/audioTrack&gt;&#10;      &lt;audioTrack muted=&quot;false&quot; name=&quot;outro&quot; resource=&quot;03b8ea9c&quot; slideId=&quot;{A7759DEA-4B1E-4EE8-88B1-E41AD848ACC1}&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tym1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tym1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tym1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rcpt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tym1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rcptTjnP2+moAAADlAAAAHAAAAG5vbmUvaHRtbF9za2luX3NldHRpbmdzLmpzb26r5lIAAqUcJQUrhWowG8xPKi0pyc/TS87PK0nNK9HLyy/KTQSrUVJ2AwMlHZyK88tSiwgoTUtMTkUx1NTIwskFp0qEiSZO5i7OlsjqChLTU/WSEpOz04vyS/NSIMqcXV0MXYyVwKpquWoBUEsDBBQAAgAIAOtym1O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yh3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KHd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Mod1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yh3VUiQuMgX0DAADg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tfG0KeQMzwPdf3/UEsDBBQAAgAIADKHdVR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Ayh3VUWzkEvL0BAACLBgAAIQAAAHVuaXZlcnNhbC9odG1sX3NraW5fc2V0dGluZ3MuanNvbo2UTU/DMAyG7/yKqVzRBAwYcGMfSEgckOCGOKSd11VL4yjJCgPx34nbsSWdC6svzaun/mz8ddTzT5IlvdveV/1en5/ic60Bac6s4CTWZYdekp5YWczgpShBFgqSFlL9frqVv3cE5zhRtdN0/UxubeAvQYbWjGYYzTJaxWjvjPZB2lxIG4qfUWGbopqCgi6nK+dQ9TNUDpTrKzSlqJnk+L5+wvpaMFZg/kHnIoPI6dXp+Gxy1UXuPF5c3g1H45DLsNRCrR8xx34qsmVucKVmm/gDspBerDUYP+9lA1yeX48mUYKysO7BQdkOPB2QdZPagLWwiTueTi+mIxaWIgUZFnRN9gcaOf6XrgpbuF96OCALaS1y2OvS+J4sxpT3tdfNvWk2nIMPt0lv6NO7iwgp1mAOcYV6pQ8YoDaYU0f20SEZi0oUs0LlDTe5IWM5Spbcdv2S9cLop2hm27/ilCxkgmY0s4quWRnf0mYzBNduwdzismvXHLApHHvZbSvqI7cnJCdycZEDNSdWbDauvXro/OrrFmYJ5gVR+mVKUwLrtwuYBzVHEoRzIluUXvP1vIWbg009O7jIais2eR59/wBQSwMEFAACAAgAMod1VJQTsyJpAAAAbgAAABwAAAB1bml2ZXJzYWwvbG9jYWxfc2V0dGluZ3MueG1sDcwxDoMwDEDRnVNY3int1oHAxlaW0gNYxEWRHBuRgOD2ZPvD02/7MwocvKVg6vD1eCKwzuaDLg5/01C/EVIm9SSm7FANoe+qVmwm+XLOBSZYhS7eJo4lMo8Uixx2EajhU17/wB6brroBUEsDBBQAAgAIADKHdVT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DKHdVQ6nedwSwAAAGsAAAAbAAAAdW5pdmVyc2FsL3VuaXZlcnNhbC5wbmcueG1ss7GvyM1RKEstKs7Mz7NVMtQzULK34+WyKShKLctMLVeoAIoBBSFASaESyDVCcMszU0oygEIGFhYIwYzUzPSMElslC0MzuKA+0EwAUEsDBBQAAgAIAO1ym1P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XKbUx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tcptT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1ym1O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XKbU3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XKbU5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1ym1O8fTX3SgAAAEkAAAAfAAAAdmlkZW9sZWN0dXJlL2xvY2FsX3NldHRpbmdzLnhtbLOxr8jNUShLLSrOzM+zVTLUM1BSSM1Lzk/JzEu3VQoNcdO1UFIoLknMS0nMyc9LtVXKy1dSsLfjssnJT07MCU4tKQEqLNa34wIAUEsBAgAAFAACAAgA63KbUzIbuiL5AwAA4A4AABgAAAAAAAAAAQAAAAAAAAAAAG5vbmUvY29tbW9uX21lc3NhZ2VzLmxuZ1BLAQIAABQAAgAIAOtym1MVHmAbowAAAH8BAAApAAAAAAAAAAEAAAAAAC8EAABub25lL3BsYXliYWNrX2FuZF9uYXZpZ2F0aW9uX3NldHRpbmdzLnhtbFBLAQIAABQAAgAIAOtym1MfVIpqMAMAAMcOAAAiAAAAAAAAAAEAAAAAABkFAABub25lL2ZsYXNoX3B1Ymxpc2hpbmdfc2V0dGluZ3MueG1sUEsBAgAAFAACAAgA63KbU3FXlJ0VAQAA0QIAABwAAAAAAAAAAQAAAAAAiQgAAG5vbmUvZmxhc2hfc2tpbl9zZXR0aW5ncy54bWxQSwECAAAUAAIACADrcptT15twlisDAABvDgAAIQAAAAAAAAABAAAAAADYCQAAbm9uZS9odG1sX3B1Ymxpc2hpbmdfc2V0dGluZ3MueG1sUEsBAgAAFAACAAgA63KbU45z9vpqAAAA5QAAABwAAAAAAAAAAQAAAAAAQg0AAG5vbmUvaHRtbF9za2luX3NldHRpbmdzLmpzb25QSwECAAAUAAIACADrcptTvH0190oAAABJAAAAFwAAAAAAAAABAAAAAADmDQAAbm9uZS9sb2NhbF9zZXR0aW5ncy54bWxQSwECAAAUAAIACABqdWNU7gPNTEkDAADjCQAAFAAAAAAAAAABAAAAAABlDgAAdW5pdmVyc2FsL3BsYXllci54bWxQSwECAAAUAAIACAAyh3VUBqKuqXIGAAAmGQAAHQAAAAAAAAABAAAAAADgEQAAdW5pdmVyc2FsL2NvbW1vbl9tZXNzYWdlcy5sbmdQSwECAAAUAAIACAAyh3VUFR5gG6MAAAB/AQAALgAAAAAAAAABAAAAAACNGAAAdW5pdmVyc2FsL3BsYXliYWNrX2FuZF9uYXZpZ2F0aW9uX3NldHRpbmdzLnhtbFBLAQIAABQAAgAIADKHdVSc/60FUgQAANwVAAAnAAAAAAAAAAEAAAAAAHwZAAB1bml2ZXJzYWwvZmxhc2hfcHVibGlzaGluZ19zZXR0aW5ncy54bWxQSwECAAAUAAIACAAyh3VUiQuMgX0DAADgDAAAIQAAAAAAAAABAAAAAAATHgAAdW5pdmVyc2FsL2ZsYXNoX3NraW5fc2V0dGluZ3MueG1sUEsBAgAAFAACAAgAMod1VFfRmmdMBAAAZhUAACYAAAAAAAAAAQAAAAAAzyEAAHVuaXZlcnNhbC9odG1sX3B1Ymxpc2hpbmdfc2V0dGluZ3MueG1sUEsBAgAAFAACAAgAMod1VFs5BLy9AQAAiwYAACEAAAAAAAAAAQAAAAAAXyYAAHVuaXZlcnNhbC9odG1sX3NraW5fc2V0dGluZ3MuanNvblBLAQIAABQAAgAIADKHdVSUE7MiaQAAAG4AAAAcAAAAAAAAAAEAAAAAAFsoAAB1bml2ZXJzYWwvbG9jYWxfc2V0dGluZ3MueG1sUEsBAgAAFAACAAgAMod1VOPSPr9REwAAhjkAABcAAAAAAAAAAAAAAAAA/igAAHVuaXZlcnNhbC91bml2ZXJzYWwucG5nUEsBAgAAFAACAAgAMod1VDqd53BLAAAAawAAABsAAAAAAAAAAQAAAAAAhDwAAHVuaXZlcnNhbC91bml2ZXJzYWwucG5nLnhtbFBLAQIAABQAAgAIAO1ym1P2sQ5CowUAAKUVAAAgAAAAAAAAAAEAAAAAAAg9AAB2aWRlb2xlY3R1cmUvY29tbW9uX21lc3NhZ2VzLmxuZ1BLAQIAABQAAgAIAO1ym1MVHmAbowAAAH8BAAAxAAAAAAAAAAEAAAAAAOlCAAB2aWRlb2xlY3R1cmUvcGxheWJhY2tfYW5kX25hdmlnYXRpb25fc2V0dGluZ3MueG1sUEsBAgAAFAACAAgA7XKbU6eK7jYMBQAA5RkAACoAAAAAAAAAAQAAAAAA20MAAHZpZGVvbGVjdHVyZS9mbGFzaF9wdWJsaXNoaW5nX3NldHRpbmdzLnhtbFBLAQIAABQAAgAIAO1ym1OPdlX+bwIAAIcIAAAkAAAAAAAAAAEAAAAAAC9JAAB2aWRlb2xlY3R1cmUvZmxhc2hfc2tpbl9zZXR0aW5ncy54bWxQSwECAAAUAAIACADtcptTfJ+ECgIFAABdGQAAKQAAAAAAAAABAAAAAADgSwAAdmlkZW9sZWN0dXJlL2h0bWxfcHVibGlzaGluZ19zZXR0aW5ncy54bWxQSwECAAAUAAIACADtcptTk2hAfocBAADZBAAAJAAAAAAAAAABAAAAAAApUQAAdmlkZW9sZWN0dXJlL2h0bWxfc2tpbl9zZXR0aW5ncy5qc29uUEsBAgAAFAACAAgA7XKbU7x9NfdKAAAASQAAAB8AAAAAAAAAAQAAAAAA8lIAAHZpZGVvbGVjdHVyZS9sb2NhbF9zZXR0aW5ncy54bWxQSwUGAAAAABgAGABqBwAAeVMAAAAA"/>
  <p:tag name="ISPRING_ULTRA_SCORM_COURCE_TITLE" val="3.3.3 Data Capture and Validation - Reports app -  Reporting Rate Summary [Part 2 of 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2] The Reports app allows you to view a number of different report types of your data, which can help you to monitor and evaluate your data sets. In this video, you’ll look at the Reporting Rate Summary tool, which allows you to view how many reports have been submitted, helping you to check if data entry has been completed on time.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3.3 Reporting Rate Summary&quot;,&quot;onlineDestinationFolderId&quot;:&quot;10b9516e-673a-11ec-adf9-76e25aeb7631&quot;,&quot;onlineDestinationUrl&quot;:&quot;dhis2-academy.ispring.com&quot;}}"/>
  <p:tag name="ISPRING_SCORM_RATE_QUIZZES" val="0"/>
  <p:tag name="ISPRING_PRESENTATION_TITLE" val="3.3.3 Data Capture and Validation - Reports app -  Reporting Rate Summary [Part 2 of 2]"/>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00BFBD6-D425-4010-8FDD-060D32C27CAC}:318"/>
  <p:tag name="ISPRING_SLIDE_ID_2" val="{441F3324-D467-45AC-909E-F11977649268}"/>
  <p:tag name="GENSWF_ADVANCE_TIME" val="12.069"/>
  <p:tag name="TIMING" val="|4.493|2.15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858E8F08-110F-47F4-B71E-DD630FB73940}:319"/>
  <p:tag name="ISPRING_SLIDE_ID_2" val="{76FA2767-02CB-4265-82B5-ABD51E9D5001}"/>
  <p:tag name="GENSWF_ADVANCE_TIME" val="18.571"/>
  <p:tag name="TIMING" val="|0.93|2.235|7.447|5.276"/>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6CD2C8A-E0AD-499E-A43E-9EAEEA63EB6C}:320"/>
  <p:tag name="ISPRING_SLIDE_ID_2" val="{6691018A-8F74-4289-8CDF-2B5DA9BD47F8}"/>
  <p:tag name="GENSWF_ADVANCE_TIME" val="11.165"/>
  <p:tag name="TIMING" val="|0.496|2.393|3.062|1.125|1.683"/>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11DD8D-9B86-4E13-85D9-8724550DA864}:324"/>
  <p:tag name="ISPRING_SLIDE_ID_2" val="{4DD7A5A0-144B-4B2A-9E25-C4BAFF573E6D}"/>
  <p:tag name="GENSWF_ADVANCE_TIME" val="23.890"/>
  <p:tag name="TIMING" val="|1.016|6.236|2.969|6.453"/>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48D3F82-DD50-4441-A3D3-01D3D48DE27C}:329"/>
  <p:tag name="ISPRING_SLIDE_ID_2" val="{31909465-C098-4A43-A9FC-93DD08588E3A}"/>
  <p:tag name="GENSWF_ADVANCE_TIME" val="12.339"/>
  <p:tag name="TIMING" val="|0.554|2.85"/>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E508199-803A-4FFB-B0E8-B47AAE19A17D}:325"/>
  <p:tag name="ISPRING_SLIDE_ID_2" val="{E85BE338-BB27-4651-A4C0-430143F859F5}"/>
  <p:tag name="GENSWF_ADVANCE_TIME" val="24.525"/>
  <p:tag name="TIMING" val="|6.165|8.39|2.608|2.969"/>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31A4145-755F-4AA0-866F-164A9A737FD3}:330"/>
  <p:tag name="ISPRING_SLIDE_ID_2" val="{0A977812-89A0-425A-9E42-118F8A197520}"/>
  <p:tag name="GENSWF_ADVANCE_TIME" val="225.000"/>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E70EA6A-C917-4414-BE90-B6C8FCD4663E}:332"/>
  <p:tag name="ISPRING_SLIDE_ID_2" val="{500E6818-D404-4555-A30E-9E59F11F606E}"/>
  <p:tag name="GENSWF_ADVANCE_TIME" val="22.972"/>
  <p:tag name="TIMING" val="|1.986|1.161|4.4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1B776ED-820C-4621-831A-A93C2C9FB6DA}:303"/>
  <p:tag name="ISPRING_SLIDE_ID_2" val="{8C83BD34-F405-4C4A-8733-3728CC6D4751}"/>
  <p:tag name="GENSWF_ADVANCE_TIME" val="33.768"/>
  <p:tag name="TIMING" val="|1.342|3.198|3.85|2.94|2.324|3.326|1.347|1.643|1.989|2.228|2.378|2.182|1.037|0.892|1.184"/>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A7759DEA-4B1E-4EE8-88B1-E41AD848ACC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6F6717BC-6831-4560-A8EF-931CA5E67C79}"/>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BB4C383-D420-4A39-82F6-6D863AEFEFF2}:317"/>
  <p:tag name="ISPRING_SLIDE_ID_2" val="{75BFC765-82DB-47EF-A621-A78E54D42C13}"/>
  <p:tag name="GENSWF_ADVANCE_TIME" val="5.820"/>
  <p:tag name="TIMING" val="|0.888"/>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992699-F8FD-4895-A305-E91021230BE7}:333"/>
  <p:tag name="ISPRING_SLIDE_ID_2" val="{77906D92-FA8D-4D65-95D3-3D6AB8B26432}"/>
  <p:tag name="GENSWF_ADVANCE_TIME" val="7.736"/>
  <p:tag name="TIMING" val="|0.92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8D479DEC-BBD7-4B65-9D9A-5DD402EFC9C3}:334"/>
  <p:tag name="ISPRING_SLIDE_ID_2" val="{B1F0BEC2-D8A2-47D9-A6F5-FB360A49CA59}"/>
  <p:tag name="GENSWF_ADVANCE_TIME" val="7.115"/>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7BBC13C-8DFD-482F-BA2E-771AC7BE7F61}:326"/>
  <p:tag name="ISPRING_SLIDE_ID_2" val="{C569A9C1-608B-4205-9C31-1DCD40DFDFFF}"/>
  <p:tag name="GENSWF_ADVANCE_TIME" val="8.485"/>
  <p:tag name="TIMING" val="|2.094"/>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88EEC10-0168-48AE-AAB3-F30AEF6AC765}:327"/>
  <p:tag name="ISPRING_SLIDE_ID_2" val="{70C4E8CE-4432-4390-AFE6-3A2008D26E8A}"/>
  <p:tag name="GENSWF_ADVANCE_TIME" val="14.531"/>
  <p:tag name="TIMING" val="|3.329|2.076|5.42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127058A-432C-4123-8EBE-8DFFC28C4683}:328"/>
  <p:tag name="ISPRING_SLIDE_ID_2" val="{008A4281-F96B-4733-9892-82F3D7E75429}"/>
  <p:tag name="GENSWF_ADVANCE_TIME" val="8.078"/>
  <p:tag name="TIMING" val="|4.571"/>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399E734-97E2-4FE4-AF12-BC03F4F10537}:335"/>
  <p:tag name="ISPRING_SLIDE_ID_2" val="{CA1B9304-011F-4846-AF9A-9CB6DBCAE674}"/>
  <p:tag name="GENSWF_ADVANCE_TIME" val="17.161"/>
  <p:tag name="TIMING" val="|4.065|5.46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8088</TotalTime>
  <Words>1476</Words>
  <Application>Microsoft Macintosh PowerPoint</Application>
  <PresentationFormat>Widescreen</PresentationFormat>
  <Paragraphs>159</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In this video, you’ll see…</vt:lpstr>
      <vt:lpstr>What is a Reporting Rate Summary?</vt:lpstr>
      <vt:lpstr>Reporting Rate Calculation</vt:lpstr>
      <vt:lpstr>Reporting Rate Calculation</vt:lpstr>
      <vt:lpstr>5 parameters of the Reporting Rate Summary</vt:lpstr>
      <vt:lpstr>5 parameters of the Reporting Rate Summary</vt:lpstr>
      <vt:lpstr>5 parameters of the Reporting Rate Summary</vt:lpstr>
      <vt:lpstr>5 parameters of the Reporting Rate Summary</vt:lpstr>
      <vt:lpstr>5 parameters of the Reporting Rate Summary</vt:lpstr>
      <vt:lpstr>Reporting Rate Summary</vt:lpstr>
      <vt:lpstr>PowerPoint Presentation</vt:lpstr>
      <vt:lpstr>Reporting Rate Summary</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3.3.3 Data Capture and Validation - Reports app -  Reporting Rate Summary [Part 2 of 2]</dc:title>
  <dc:subject>elearning</dc:subject>
  <dc:creator>Alejandra Avila</dc:creator>
  <cp:lastModifiedBy>Simona Sekerova</cp:lastModifiedBy>
  <cp:revision>431</cp:revision>
  <dcterms:created xsi:type="dcterms:W3CDTF">2021-02-03T12:41:27Z</dcterms:created>
  <dcterms:modified xsi:type="dcterms:W3CDTF">2023-09-19T12:41:48Z</dcterms:modified>
</cp:coreProperties>
</file>